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56" r:id="rId3"/>
    <p:sldId id="257" r:id="rId4"/>
    <p:sldId id="258" r:id="rId5"/>
    <p:sldId id="259" r:id="rId6"/>
    <p:sldId id="260" r:id="rId7"/>
    <p:sldId id="262" r:id="rId8"/>
    <p:sldId id="263" r:id="rId9"/>
    <p:sldId id="264" r:id="rId10"/>
    <p:sldId id="265" r:id="rId11"/>
    <p:sldId id="266" r:id="rId12"/>
    <p:sldId id="267" r:id="rId13"/>
    <p:sldId id="273" r:id="rId14"/>
    <p:sldId id="268" r:id="rId15"/>
    <p:sldId id="269" r:id="rId16"/>
    <p:sldId id="270" r:id="rId17"/>
    <p:sldId id="271" r:id="rId18"/>
    <p:sldId id="272" r:id="rId1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F292E-BDAE-4AB8-9671-ADBA78C97558}" type="datetimeFigureOut">
              <a:rPr lang="es-CL" smtClean="0"/>
              <a:pPr/>
              <a:t>14-10-2009</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9FBAB-BE8E-4165-8E61-319D042A8C91}"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4DF9FBAB-BE8E-4165-8E61-319D042A8C91}" type="slidenum">
              <a:rPr lang="es-CL" smtClean="0"/>
              <a:pPr/>
              <a:t>5</a:t>
            </a:fld>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4DF9FBAB-BE8E-4165-8E61-319D042A8C91}" type="slidenum">
              <a:rPr lang="es-CL" smtClean="0"/>
              <a:pPr/>
              <a:t>12</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809C34F0-5364-41EF-B220-72CBE5439C2F}" type="datetimeFigureOut">
              <a:rPr lang="es-CL" smtClean="0"/>
              <a:pPr/>
              <a:t>14-10-2009</a:t>
            </a:fld>
            <a:endParaRPr lang="es-CL"/>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A3F074B-FA8F-4798-8B40-35B2AAEDDDCA}" type="slidenum">
              <a:rPr lang="es-CL" smtClean="0"/>
              <a:pPr/>
              <a:t>‹Nº›</a:t>
            </a:fld>
            <a:endParaRPr lang="es-CL"/>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09C34F0-5364-41EF-B220-72CBE5439C2F}" type="datetimeFigureOut">
              <a:rPr lang="es-CL" smtClean="0"/>
              <a:pPr/>
              <a:t>14-10-2009</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DA3F074B-FA8F-4798-8B40-35B2AAEDDDCA}"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09C34F0-5364-41EF-B220-72CBE5439C2F}" type="datetimeFigureOut">
              <a:rPr lang="es-CL" smtClean="0"/>
              <a:pPr/>
              <a:t>14-10-2009</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DA3F074B-FA8F-4798-8B40-35B2AAEDDDCA}"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09C34F0-5364-41EF-B220-72CBE5439C2F}" type="datetimeFigureOut">
              <a:rPr lang="es-CL" smtClean="0"/>
              <a:pPr/>
              <a:t>14-10-2009</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DA3F074B-FA8F-4798-8B40-35B2AAEDDDCA}"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809C34F0-5364-41EF-B220-72CBE5439C2F}" type="datetimeFigureOut">
              <a:rPr lang="es-CL" smtClean="0"/>
              <a:pPr/>
              <a:t>14-10-2009</a:t>
            </a:fld>
            <a:endParaRPr lang="es-CL"/>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A3F074B-FA8F-4798-8B40-35B2AAEDDDCA}" type="slidenum">
              <a:rPr lang="es-CL" smtClean="0"/>
              <a:pPr/>
              <a:t>‹Nº›</a:t>
            </a:fld>
            <a:endParaRPr lang="es-CL"/>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09C34F0-5364-41EF-B220-72CBE5439C2F}" type="datetimeFigureOut">
              <a:rPr lang="es-CL" smtClean="0"/>
              <a:pPr/>
              <a:t>14-10-2009</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DA3F074B-FA8F-4798-8B40-35B2AAEDDDCA}" type="slidenum">
              <a:rPr lang="es-CL" smtClean="0"/>
              <a:pPr/>
              <a:t>‹Nº›</a:t>
            </a:fld>
            <a:endParaRPr lang="es-CL"/>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09C34F0-5364-41EF-B220-72CBE5439C2F}" type="datetimeFigureOut">
              <a:rPr lang="es-CL" smtClean="0"/>
              <a:pPr/>
              <a:t>14-10-2009</a:t>
            </a:fld>
            <a:endParaRPr lang="es-CL"/>
          </a:p>
        </p:txBody>
      </p:sp>
      <p:sp>
        <p:nvSpPr>
          <p:cNvPr id="8" name="7 Marcador de pie de página"/>
          <p:cNvSpPr>
            <a:spLocks noGrp="1"/>
          </p:cNvSpPr>
          <p:nvPr>
            <p:ph type="ftr" sz="quarter" idx="11"/>
          </p:nvPr>
        </p:nvSpPr>
        <p:spPr/>
        <p:txBody>
          <a:bodyPr/>
          <a:lstStyle>
            <a:extLst/>
          </a:lstStyle>
          <a:p>
            <a:endParaRPr lang="es-CL"/>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DA3F074B-FA8F-4798-8B40-35B2AAEDDDCA}"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809C34F0-5364-41EF-B220-72CBE5439C2F}" type="datetimeFigureOut">
              <a:rPr lang="es-CL" smtClean="0"/>
              <a:pPr/>
              <a:t>14-10-2009</a:t>
            </a:fld>
            <a:endParaRPr lang="es-CL"/>
          </a:p>
        </p:txBody>
      </p:sp>
      <p:sp>
        <p:nvSpPr>
          <p:cNvPr id="4" name="3 Marcador de pie de página"/>
          <p:cNvSpPr>
            <a:spLocks noGrp="1"/>
          </p:cNvSpPr>
          <p:nvPr>
            <p:ph type="ftr" sz="quarter" idx="11"/>
          </p:nvPr>
        </p:nvSpPr>
        <p:spPr/>
        <p:txBody>
          <a:bodyPr/>
          <a:lstStyle>
            <a:extLst/>
          </a:lstStyle>
          <a:p>
            <a:endParaRPr lang="es-CL"/>
          </a:p>
        </p:txBody>
      </p:sp>
      <p:sp>
        <p:nvSpPr>
          <p:cNvPr id="5" name="4 Marcador de número de diapositiva"/>
          <p:cNvSpPr>
            <a:spLocks noGrp="1"/>
          </p:cNvSpPr>
          <p:nvPr>
            <p:ph type="sldNum" sz="quarter" idx="12"/>
          </p:nvPr>
        </p:nvSpPr>
        <p:spPr/>
        <p:txBody>
          <a:bodyPr/>
          <a:lstStyle>
            <a:extLst/>
          </a:lstStyle>
          <a:p>
            <a:fld id="{DA3F074B-FA8F-4798-8B40-35B2AAEDDDCA}" type="slidenum">
              <a:rPr lang="es-CL" smtClean="0"/>
              <a:pPr/>
              <a:t>‹Nº›</a:t>
            </a:fld>
            <a:endParaRPr lang="es-CL"/>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809C34F0-5364-41EF-B220-72CBE5439C2F}" type="datetimeFigureOut">
              <a:rPr lang="es-CL" smtClean="0"/>
              <a:pPr/>
              <a:t>14-10-2009</a:t>
            </a:fld>
            <a:endParaRPr lang="es-CL"/>
          </a:p>
        </p:txBody>
      </p:sp>
      <p:sp>
        <p:nvSpPr>
          <p:cNvPr id="3" name="2 Marcador de pie de página"/>
          <p:cNvSpPr>
            <a:spLocks noGrp="1"/>
          </p:cNvSpPr>
          <p:nvPr>
            <p:ph type="ftr" sz="quarter" idx="11"/>
          </p:nvPr>
        </p:nvSpPr>
        <p:spPr/>
        <p:txBody>
          <a:bodyPr/>
          <a:lstStyle>
            <a:extLst/>
          </a:lstStyle>
          <a:p>
            <a:endParaRPr lang="es-CL"/>
          </a:p>
        </p:txBody>
      </p:sp>
      <p:sp>
        <p:nvSpPr>
          <p:cNvPr id="4" name="3 Marcador de número de diapositiva"/>
          <p:cNvSpPr>
            <a:spLocks noGrp="1"/>
          </p:cNvSpPr>
          <p:nvPr>
            <p:ph type="sldNum" sz="quarter" idx="12"/>
          </p:nvPr>
        </p:nvSpPr>
        <p:spPr/>
        <p:txBody>
          <a:bodyPr/>
          <a:lstStyle>
            <a:extLst/>
          </a:lstStyle>
          <a:p>
            <a:fld id="{DA3F074B-FA8F-4798-8B40-35B2AAEDDDCA}"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809C34F0-5364-41EF-B220-72CBE5439C2F}" type="datetimeFigureOut">
              <a:rPr lang="es-CL" smtClean="0"/>
              <a:pPr/>
              <a:t>14-10-2009</a:t>
            </a:fld>
            <a:endParaRPr lang="es-CL"/>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A3F074B-FA8F-4798-8B40-35B2AAEDDDCA}" type="slidenum">
              <a:rPr lang="es-CL" smtClean="0"/>
              <a:pPr/>
              <a:t>‹Nº›</a:t>
            </a:fld>
            <a:endParaRPr lang="es-CL"/>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809C34F0-5364-41EF-B220-72CBE5439C2F}" type="datetimeFigureOut">
              <a:rPr lang="es-CL" smtClean="0"/>
              <a:pPr/>
              <a:t>14-10-2009</a:t>
            </a:fld>
            <a:endParaRPr lang="es-CL"/>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A3F074B-FA8F-4798-8B40-35B2AAEDDDCA}" type="slidenum">
              <a:rPr lang="es-CL" smtClean="0"/>
              <a:pPr/>
              <a:t>‹Nº›</a:t>
            </a:fld>
            <a:endParaRPr lang="es-CL"/>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CL"/>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09C34F0-5364-41EF-B220-72CBE5439C2F}" type="datetimeFigureOut">
              <a:rPr lang="es-CL" smtClean="0"/>
              <a:pPr/>
              <a:t>14-10-2009</a:t>
            </a:fld>
            <a:endParaRPr lang="es-CL"/>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A3F074B-FA8F-4798-8B40-35B2AAEDDDCA}" type="slidenum">
              <a:rPr lang="es-CL" smtClean="0"/>
              <a:pPr/>
              <a:t>‹Nº›</a:t>
            </a:fld>
            <a:endParaRPr lang="es-CL"/>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Lewis_Fry_Richards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eofisica.cl/Meteorol.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t>Teoría del Caos | Chaos </a:t>
            </a:r>
            <a:r>
              <a:rPr lang="es-CL" b="1" dirty="0" err="1" smtClean="0"/>
              <a:t>Theory</a:t>
            </a:r>
            <a:endParaRPr lang="es-CL" dirty="0"/>
          </a:p>
        </p:txBody>
      </p:sp>
      <p:sp>
        <p:nvSpPr>
          <p:cNvPr id="3" name="2 Marcador de contenido"/>
          <p:cNvSpPr>
            <a:spLocks noGrp="1"/>
          </p:cNvSpPr>
          <p:nvPr>
            <p:ph idx="1"/>
          </p:nvPr>
        </p:nvSpPr>
        <p:spPr/>
        <p:txBody>
          <a:bodyPr>
            <a:normAutofit/>
          </a:bodyPr>
          <a:lstStyle/>
          <a:p>
            <a:r>
              <a:rPr lang="es-CL" dirty="0"/>
              <a:t>Poema folclórico británico:</a:t>
            </a:r>
            <a:br>
              <a:rPr lang="es-CL" dirty="0"/>
            </a:br>
            <a:r>
              <a:rPr lang="es-CL" i="1" dirty="0"/>
              <a:t>"Por un clavo se perdió la herradura</a:t>
            </a:r>
            <a:br>
              <a:rPr lang="es-CL" i="1" dirty="0"/>
            </a:br>
            <a:r>
              <a:rPr lang="es-CL" i="1" dirty="0"/>
              <a:t>Por una herradura se perdió el caballo</a:t>
            </a:r>
            <a:br>
              <a:rPr lang="es-CL" i="1" dirty="0"/>
            </a:br>
            <a:r>
              <a:rPr lang="es-CL" i="1" dirty="0"/>
              <a:t>Por un caballo se perdió el jinete</a:t>
            </a:r>
            <a:br>
              <a:rPr lang="es-CL" i="1" dirty="0"/>
            </a:br>
            <a:r>
              <a:rPr lang="es-CL" i="1" dirty="0"/>
              <a:t>Por un jinete se perdió la batalla</a:t>
            </a:r>
            <a:br>
              <a:rPr lang="es-CL" i="1" dirty="0"/>
            </a:br>
            <a:r>
              <a:rPr lang="es-CL" i="1" dirty="0"/>
              <a:t>Por una batalla se perdió el reino"</a:t>
            </a:r>
            <a:endParaRPr lang="es-CL" dirty="0"/>
          </a:p>
          <a:p>
            <a:r>
              <a:rPr lang="es-CL" dirty="0"/>
              <a:t>Conclusión:</a:t>
            </a:r>
            <a:br>
              <a:rPr lang="es-CL" dirty="0"/>
            </a:br>
            <a:r>
              <a:rPr lang="es-CL" dirty="0"/>
              <a:t>Por un clavo se perdió el reino.</a:t>
            </a:r>
            <a:br>
              <a:rPr lang="es-CL" dirty="0"/>
            </a:br>
            <a:r>
              <a:rPr lang="es-CL" b="1" dirty="0"/>
              <a:t>Eso es Teoría del Caos</a:t>
            </a:r>
            <a:r>
              <a:rPr lang="es-CL" dirty="0"/>
              <a:t>.</a:t>
            </a:r>
          </a:p>
          <a:p>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6072230"/>
          </a:xfrm>
        </p:spPr>
        <p:txBody>
          <a:bodyPr/>
          <a:lstStyle/>
          <a:p>
            <a:r>
              <a:rPr lang="es-CL" dirty="0"/>
              <a:t>¿Qué nos asegura que nuestra percepción de </a:t>
            </a:r>
            <a:r>
              <a:rPr lang="es-CL" dirty="0" smtClean="0"/>
              <a:t>estar  viviendo </a:t>
            </a:r>
            <a:r>
              <a:rPr lang="es-CL" dirty="0"/>
              <a:t>en un espacio 3D no sea más que una ilusión?</a:t>
            </a:r>
          </a:p>
        </p:txBody>
      </p:sp>
      <p:pic>
        <p:nvPicPr>
          <p:cNvPr id="25602" name="Picture 2" descr="http://www.geofisica.cl/English/pics5/hologr.JPG"/>
          <p:cNvPicPr>
            <a:picLocks noChangeAspect="1" noChangeArrowheads="1"/>
          </p:cNvPicPr>
          <p:nvPr/>
        </p:nvPicPr>
        <p:blipFill>
          <a:blip r:embed="rId2"/>
          <a:srcRect/>
          <a:stretch>
            <a:fillRect/>
          </a:stretch>
        </p:blipFill>
        <p:spPr bwMode="auto">
          <a:xfrm>
            <a:off x="1500166" y="2071678"/>
            <a:ext cx="5643602" cy="3571900"/>
          </a:xfrm>
          <a:prstGeom prst="rect">
            <a:avLst/>
          </a:prstGeom>
          <a:noFill/>
        </p:spPr>
      </p:pic>
      <p:sp>
        <p:nvSpPr>
          <p:cNvPr id="5" name="4 Rectángulo"/>
          <p:cNvSpPr/>
          <p:nvPr/>
        </p:nvSpPr>
        <p:spPr>
          <a:xfrm>
            <a:off x="785786" y="5643578"/>
            <a:ext cx="7072362" cy="1323439"/>
          </a:xfrm>
          <a:prstGeom prst="rect">
            <a:avLst/>
          </a:prstGeom>
        </p:spPr>
        <p:txBody>
          <a:bodyPr wrap="square">
            <a:spAutoFit/>
          </a:bodyPr>
          <a:lstStyle/>
          <a:p>
            <a:pPr algn="ctr"/>
            <a:r>
              <a:rPr lang="es-CL" sz="2000" b="1" dirty="0"/>
              <a:t>Principio Holográfico</a:t>
            </a:r>
            <a:r>
              <a:rPr lang="es-CL" sz="2000" dirty="0"/>
              <a:t/>
            </a:r>
            <a:br>
              <a:rPr lang="es-CL" sz="2000" dirty="0"/>
            </a:br>
            <a:r>
              <a:rPr lang="es-CL" sz="2000" dirty="0"/>
              <a:t>Se puede conseguir una descripción completa de lo que ocurre dentro de un cuarto (3D) , con sólo describir lo que le ocurre a los muros (2D).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357166"/>
            <a:ext cx="8229600" cy="2643206"/>
          </a:xfrm>
        </p:spPr>
        <p:txBody>
          <a:bodyPr>
            <a:noAutofit/>
          </a:bodyPr>
          <a:lstStyle/>
          <a:p>
            <a:r>
              <a:rPr lang="es-CL" sz="2400" b="1" dirty="0" smtClean="0"/>
              <a:t>La Serie de </a:t>
            </a:r>
            <a:r>
              <a:rPr lang="es-CL" sz="2400" b="1" dirty="0" err="1" smtClean="0"/>
              <a:t>Fibonacci</a:t>
            </a:r>
            <a:r>
              <a:rPr lang="es-CL" sz="2400" b="1" dirty="0" smtClean="0"/>
              <a:t>...</a:t>
            </a:r>
            <a:br>
              <a:rPr lang="es-CL" sz="2400" b="1" dirty="0" smtClean="0"/>
            </a:br>
            <a:r>
              <a:rPr lang="es-CL" sz="2400" dirty="0" smtClean="0"/>
              <a:t>... Leonardo de Pisa, alias </a:t>
            </a:r>
            <a:r>
              <a:rPr lang="es-CL" sz="2400" dirty="0" err="1" smtClean="0"/>
              <a:t>Fibonacci</a:t>
            </a:r>
            <a:r>
              <a:rPr lang="es-CL" sz="2400" dirty="0" smtClean="0"/>
              <a:t> (siglo XIII), viajó por </a:t>
            </a:r>
            <a:r>
              <a:rPr lang="es-CL" sz="2400" dirty="0" err="1" smtClean="0"/>
              <a:t>asia</a:t>
            </a:r>
            <a:r>
              <a:rPr lang="es-CL" sz="2400" dirty="0" smtClean="0"/>
              <a:t> Menor y se contactó con los matemáticos más grandes de la época. Gracias a ellos se percató de que muchos fenómenos naturales se pueden modelar con la siguiente serie:</a:t>
            </a:r>
            <a:endParaRPr lang="es-CL" sz="2400" dirty="0"/>
          </a:p>
        </p:txBody>
      </p:sp>
      <p:sp>
        <p:nvSpPr>
          <p:cNvPr id="3" name="2 Marcador de contenido"/>
          <p:cNvSpPr>
            <a:spLocks noGrp="1"/>
          </p:cNvSpPr>
          <p:nvPr>
            <p:ph idx="1"/>
          </p:nvPr>
        </p:nvSpPr>
        <p:spPr/>
        <p:txBody>
          <a:bodyPr/>
          <a:lstStyle/>
          <a:p>
            <a:endParaRPr lang="es-CL" dirty="0"/>
          </a:p>
        </p:txBody>
      </p:sp>
      <p:sp>
        <p:nvSpPr>
          <p:cNvPr id="5" name="4 Rectángulo"/>
          <p:cNvSpPr/>
          <p:nvPr/>
        </p:nvSpPr>
        <p:spPr>
          <a:xfrm>
            <a:off x="857224" y="4071942"/>
            <a:ext cx="7358114" cy="369332"/>
          </a:xfrm>
          <a:prstGeom prst="rect">
            <a:avLst/>
          </a:prstGeom>
        </p:spPr>
        <p:txBody>
          <a:bodyPr wrap="square">
            <a:spAutoFit/>
          </a:bodyPr>
          <a:lstStyle/>
          <a:p>
            <a:r>
              <a:rPr lang="es-CL" dirty="0" smtClean="0"/>
              <a:t>La serie arroja los siguientes valores: 0, 1, 1, 2, 3, 5, 8, 13, 21, 34, etc.</a:t>
            </a:r>
            <a:endParaRPr lang="es-C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99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tx1"/>
                </a:solidFill>
                <a:effectLst/>
                <a:latin typeface="Arial" charset="0"/>
                <a:cs typeface="Arial" charset="0"/>
              </a:rPr>
              <a:t>i) Piñón de pehuén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tx1"/>
                </a:solidFill>
                <a:effectLst/>
                <a:latin typeface="Arial" charset="0"/>
                <a:cs typeface="Arial" charset="0"/>
              </a:rPr>
              <a:t>  </a:t>
            </a:r>
            <a:endParaRPr kumimoji="0" lang="es-CL" sz="14000" b="0" i="0" u="none" strike="noStrike" cap="none" normalizeH="0" baseline="0" smtClean="0">
              <a:ln>
                <a:noFill/>
              </a:ln>
              <a:solidFill>
                <a:schemeClr val="tx1"/>
              </a:solidFill>
              <a:effectLst/>
              <a:latin typeface="Arial" charset="0"/>
              <a:cs typeface="Arial" charset="0"/>
            </a:endParaRPr>
          </a:p>
        </p:txBody>
      </p:sp>
      <p:pic>
        <p:nvPicPr>
          <p:cNvPr id="4098" name="Picture 2" descr="http://www.eatonhand.com/hw/fibonacci1.jpg"/>
          <p:cNvPicPr>
            <a:picLocks noChangeAspect="1" noChangeArrowheads="1"/>
          </p:cNvPicPr>
          <p:nvPr/>
        </p:nvPicPr>
        <p:blipFill>
          <a:blip r:embed="rId3"/>
          <a:srcRect/>
          <a:stretch>
            <a:fillRect/>
          </a:stretch>
        </p:blipFill>
        <p:spPr bwMode="auto">
          <a:xfrm>
            <a:off x="642910" y="0"/>
            <a:ext cx="3643338" cy="3643338"/>
          </a:xfrm>
          <a:prstGeom prst="rect">
            <a:avLst/>
          </a:prstGeom>
          <a:noFill/>
        </p:spPr>
      </p:pic>
      <p:pic>
        <p:nvPicPr>
          <p:cNvPr id="4100" name="Picture 4" descr="http://www.isftic.mepsyd.es/formacion/enred/web_espiral/general_1/naturaleza_1/vegetal_1/fibonacci/rectfibonaccip.jpg"/>
          <p:cNvPicPr>
            <a:picLocks noChangeAspect="1" noChangeArrowheads="1"/>
          </p:cNvPicPr>
          <p:nvPr/>
        </p:nvPicPr>
        <p:blipFill>
          <a:blip r:embed="rId4"/>
          <a:srcRect/>
          <a:stretch>
            <a:fillRect/>
          </a:stretch>
        </p:blipFill>
        <p:spPr bwMode="auto">
          <a:xfrm>
            <a:off x="4214810" y="0"/>
            <a:ext cx="4714908" cy="6858000"/>
          </a:xfrm>
          <a:prstGeom prst="rect">
            <a:avLst/>
          </a:prstGeom>
          <a:noFill/>
        </p:spPr>
      </p:pic>
      <p:pic>
        <p:nvPicPr>
          <p:cNvPr id="4102" name="Picture 6" descr="http://brendatate.com/myPictures/fibonacci.jpg"/>
          <p:cNvPicPr>
            <a:picLocks noChangeAspect="1" noChangeArrowheads="1"/>
          </p:cNvPicPr>
          <p:nvPr/>
        </p:nvPicPr>
        <p:blipFill>
          <a:blip r:embed="rId5"/>
          <a:srcRect/>
          <a:stretch>
            <a:fillRect/>
          </a:stretch>
        </p:blipFill>
        <p:spPr bwMode="auto">
          <a:xfrm>
            <a:off x="714348" y="3571876"/>
            <a:ext cx="3524248" cy="32861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32769" name="Picture 1" descr="http://www.isftic.mepsyd.es/formacion/enred/web_espiral/general_1/naturaleza_1/vegetal_1/fibonacci/conejos.jpg"/>
          <p:cNvPicPr>
            <a:picLocks noChangeAspect="1" noChangeArrowheads="1"/>
          </p:cNvPicPr>
          <p:nvPr/>
        </p:nvPicPr>
        <p:blipFill>
          <a:blip r:embed="rId2"/>
          <a:srcRect/>
          <a:stretch>
            <a:fillRect/>
          </a:stretch>
        </p:blipFill>
        <p:spPr bwMode="auto">
          <a:xfrm>
            <a:off x="285720" y="214290"/>
            <a:ext cx="8501122" cy="6357982"/>
          </a:xfrm>
          <a:prstGeom prst="rect">
            <a:avLst/>
          </a:prstGeom>
          <a:noFill/>
        </p:spPr>
      </p:pic>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tx1"/>
                </a:solidFill>
                <a:effectLst/>
                <a:latin typeface="Arial" pitchFamily="34" charset="0"/>
                <a:cs typeface="Arial" pitchFamily="34" charset="0"/>
              </a:rPr>
              <a:t/>
            </a:r>
            <a:br>
              <a:rPr kumimoji="0" lang="es-CL" sz="1800" b="0" i="0" u="none" strike="noStrike" cap="none" normalizeH="0" baseline="0" smtClean="0">
                <a:ln>
                  <a:noFill/>
                </a:ln>
                <a:solidFill>
                  <a:schemeClr val="tx1"/>
                </a:solidFill>
                <a:effectLst/>
                <a:latin typeface="Arial" pitchFamily="34" charset="0"/>
                <a:cs typeface="Arial" pitchFamily="34" charset="0"/>
              </a:rPr>
            </a:b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Marcador de contenido"/>
          <p:cNvSpPr>
            <a:spLocks noGrp="1"/>
          </p:cNvSpPr>
          <p:nvPr>
            <p:ph idx="1"/>
          </p:nvPr>
        </p:nvSpPr>
        <p:spPr/>
        <p:txBody>
          <a:bodyPr/>
          <a:lstStyle/>
          <a:p>
            <a:endParaRPr lang="es-C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pic>
        <p:nvPicPr>
          <p:cNvPr id="38914" name="Picture 2" descr="http://www.geofisica.cl/English/pics5/fib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2050" name="Picture 2" descr="http://biologaenpotencia.files.wordpress.com/2008/03/bigbang_03.jpg"/>
          <p:cNvPicPr>
            <a:picLocks noChangeAspect="1" noChangeArrowheads="1"/>
          </p:cNvPicPr>
          <p:nvPr/>
        </p:nvPicPr>
        <p:blipFill>
          <a:blip r:embed="rId2"/>
          <a:srcRect/>
          <a:stretch>
            <a:fillRect/>
          </a:stretch>
        </p:blipFill>
        <p:spPr bwMode="auto">
          <a:xfrm>
            <a:off x="0" y="-136525"/>
            <a:ext cx="9144000" cy="69945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1026" name="Picture 2" descr="http://www.educarm.es/templates/portal/images/ficheros/websDinamicas/275/secciones/895/contenidos/4217/evoluciongalaxias.jpg"/>
          <p:cNvPicPr>
            <a:picLocks noChangeAspect="1" noChangeArrowheads="1"/>
          </p:cNvPicPr>
          <p:nvPr/>
        </p:nvPicPr>
        <p:blipFill>
          <a:blip r:embed="rId2"/>
          <a:srcRect/>
          <a:stretch>
            <a:fillRect/>
          </a:stretch>
        </p:blipFill>
        <p:spPr bwMode="auto">
          <a:xfrm>
            <a:off x="357158" y="285728"/>
            <a:ext cx="8429684" cy="62865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30722" name="Picture 2" descr="http://www.spacetelescope.org/images/screen/heic0810a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31746" name="Picture 2" descr="http://imgsrc.hubblesite.org/hu/db/2006/23/images/b/formats/web_prin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642918"/>
            <a:ext cx="7772400" cy="1470025"/>
          </a:xfrm>
        </p:spPr>
        <p:txBody>
          <a:bodyPr/>
          <a:lstStyle/>
          <a:p>
            <a:endParaRPr lang="es-CL" dirty="0"/>
          </a:p>
        </p:txBody>
      </p:sp>
      <p:sp>
        <p:nvSpPr>
          <p:cNvPr id="3" name="2 Subtítulo"/>
          <p:cNvSpPr>
            <a:spLocks noGrp="1"/>
          </p:cNvSpPr>
          <p:nvPr>
            <p:ph type="subTitle" idx="1"/>
          </p:nvPr>
        </p:nvSpPr>
        <p:spPr>
          <a:xfrm>
            <a:off x="642910" y="4214818"/>
            <a:ext cx="7786742" cy="2214578"/>
          </a:xfrm>
        </p:spPr>
        <p:txBody>
          <a:bodyPr>
            <a:normAutofit fontScale="70000" lnSpcReduction="20000"/>
          </a:bodyPr>
          <a:lstStyle/>
          <a:p>
            <a:r>
              <a:rPr lang="es-CL" dirty="0" smtClean="0"/>
              <a:t>.....</a:t>
            </a:r>
            <a:r>
              <a:rPr lang="es-CL" dirty="0"/>
              <a:t>A comienzos de los '60s muchos científicos motivados por las alteraciones climáticas y el incremento del CO</a:t>
            </a:r>
            <a:r>
              <a:rPr lang="es-CL" baseline="-25000" dirty="0"/>
              <a:t>2</a:t>
            </a:r>
            <a:r>
              <a:rPr lang="es-CL" dirty="0"/>
              <a:t> en la atmósfera, se abocaron al </a:t>
            </a:r>
            <a:r>
              <a:rPr lang="es-CL" dirty="0" err="1"/>
              <a:t>modelamiento</a:t>
            </a:r>
            <a:r>
              <a:rPr lang="es-CL" dirty="0"/>
              <a:t> del clima. Uno de ellos fue el Meteorólogo Edward </a:t>
            </a:r>
            <a:r>
              <a:rPr lang="es-CL" dirty="0" err="1"/>
              <a:t>Lorenz</a:t>
            </a:r>
            <a:r>
              <a:rPr lang="es-CL" dirty="0"/>
              <a:t>, científico del </a:t>
            </a:r>
            <a:r>
              <a:rPr lang="es-CL" dirty="0" err="1"/>
              <a:t>MIT</a:t>
            </a:r>
            <a:r>
              <a:rPr lang="es-CL" dirty="0"/>
              <a:t>, quien en 1963 utilizó el sistema de ecuaciones diferenciales de "</a:t>
            </a:r>
            <a:r>
              <a:rPr lang="es-CL" dirty="0" err="1"/>
              <a:t>Navier</a:t>
            </a:r>
            <a:r>
              <a:rPr lang="es-CL" dirty="0"/>
              <a:t>-Stokes" para modelar la evolución del estado de la atmósfera:</a:t>
            </a:r>
            <a:endParaRPr lang="es-CL" dirty="0" smtClean="0"/>
          </a:p>
          <a:p>
            <a:endParaRPr lang="es-CL" dirty="0"/>
          </a:p>
        </p:txBody>
      </p:sp>
      <p:pic>
        <p:nvPicPr>
          <p:cNvPr id="16386" name="Picture 2" descr="http://www.geofisica.cl/English/pics5/clima.JPG"/>
          <p:cNvPicPr>
            <a:picLocks noChangeAspect="1" noChangeArrowheads="1"/>
          </p:cNvPicPr>
          <p:nvPr/>
        </p:nvPicPr>
        <p:blipFill>
          <a:blip r:embed="rId2"/>
          <a:srcRect/>
          <a:stretch>
            <a:fillRect/>
          </a:stretch>
        </p:blipFill>
        <p:spPr bwMode="auto">
          <a:xfrm>
            <a:off x="642910" y="285728"/>
            <a:ext cx="7786742" cy="37147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786190"/>
            <a:ext cx="8229600" cy="2339973"/>
          </a:xfrm>
        </p:spPr>
        <p:txBody>
          <a:bodyPr>
            <a:normAutofit fontScale="62500" lnSpcReduction="20000"/>
          </a:bodyPr>
          <a:lstStyle/>
          <a:p>
            <a:r>
              <a:rPr lang="es-CL" dirty="0" smtClean="0"/>
              <a:t>Donde</a:t>
            </a:r>
            <a:r>
              <a:rPr lang="es-CL" dirty="0"/>
              <a:t>:</a:t>
            </a:r>
            <a:br>
              <a:rPr lang="es-CL" dirty="0"/>
            </a:br>
            <a:r>
              <a:rPr lang="es-CL" i="1" dirty="0"/>
              <a:t>x = razón de rotación del sistema</a:t>
            </a:r>
            <a:br>
              <a:rPr lang="es-CL" i="1" dirty="0"/>
            </a:br>
            <a:r>
              <a:rPr lang="es-CL" i="1" dirty="0"/>
              <a:t>y = gradiente de temperatura</a:t>
            </a:r>
            <a:br>
              <a:rPr lang="es-CL" i="1" dirty="0"/>
            </a:br>
            <a:r>
              <a:rPr lang="es-CL" i="1" dirty="0"/>
              <a:t>z = desviación de la temperatura</a:t>
            </a:r>
            <a:br>
              <a:rPr lang="es-CL" i="1" dirty="0"/>
            </a:br>
            <a:r>
              <a:rPr lang="es-CL" i="1" dirty="0"/>
              <a:t>d = Número de </a:t>
            </a:r>
            <a:r>
              <a:rPr lang="es-CL" i="1" dirty="0" err="1"/>
              <a:t>Prandtl</a:t>
            </a:r>
            <a:r>
              <a:rPr lang="es-CL" i="1" dirty="0"/>
              <a:t>: [viscosidad] / [conductividad térmica</a:t>
            </a:r>
            <a:r>
              <a:rPr lang="es-CL" i="1" dirty="0" smtClean="0"/>
              <a:t>]</a:t>
            </a:r>
          </a:p>
          <a:p>
            <a:r>
              <a:rPr lang="es-CL" dirty="0" smtClean="0"/>
              <a:t>(</a:t>
            </a:r>
            <a:r>
              <a:rPr lang="es-CL" dirty="0" smtClean="0"/>
              <a:t> </a:t>
            </a:r>
            <a:r>
              <a:rPr lang="es-CL" dirty="0" smtClean="0"/>
              <a:t>oposición de un fluido a las deformaciones </a:t>
            </a:r>
            <a:r>
              <a:rPr lang="es-CL" dirty="0" smtClean="0"/>
              <a:t>tangenciales)</a:t>
            </a:r>
            <a:r>
              <a:rPr lang="es-CL" i="1" dirty="0"/>
              <a:t/>
            </a:r>
            <a:br>
              <a:rPr lang="es-CL" i="1" dirty="0"/>
            </a:br>
            <a:r>
              <a:rPr lang="es-CL" i="1" dirty="0"/>
              <a:t>r = diferencia de temperatura entre la base y el tope del sistema</a:t>
            </a:r>
            <a:br>
              <a:rPr lang="es-CL" i="1" dirty="0"/>
            </a:br>
            <a:r>
              <a:rPr lang="es-CL" i="1" dirty="0"/>
              <a:t>b = razón entre la longitud y altura del sistema</a:t>
            </a:r>
            <a:endParaRPr lang="es-CL" dirty="0"/>
          </a:p>
          <a:p>
            <a:endParaRPr lang="es-CL" dirty="0"/>
          </a:p>
        </p:txBody>
      </p:sp>
      <p:pic>
        <p:nvPicPr>
          <p:cNvPr id="5122" name="Picture 2" descr="copyright geofisica.cl"/>
          <p:cNvPicPr>
            <a:picLocks noChangeAspect="1" noChangeArrowheads="1"/>
          </p:cNvPicPr>
          <p:nvPr/>
        </p:nvPicPr>
        <p:blipFill>
          <a:blip r:embed="rId2"/>
          <a:srcRect/>
          <a:stretch>
            <a:fillRect/>
          </a:stretch>
        </p:blipFill>
        <p:spPr bwMode="auto">
          <a:xfrm>
            <a:off x="785786" y="357166"/>
            <a:ext cx="7500990" cy="307183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r>
              <a:rPr lang="es-CL" i="1" dirty="0"/>
              <a:t>Los torbellinos grandes tienen torbellinitos</a:t>
            </a:r>
            <a:br>
              <a:rPr lang="es-CL" i="1" dirty="0"/>
            </a:br>
            <a:r>
              <a:rPr lang="es-CL" i="1" dirty="0"/>
              <a:t>que se nutren de su velocidad</a:t>
            </a:r>
            <a:br>
              <a:rPr lang="es-CL" i="1" dirty="0"/>
            </a:br>
            <a:r>
              <a:rPr lang="es-CL" i="1" dirty="0"/>
              <a:t>Y los torbellinitos tienen </a:t>
            </a:r>
            <a:r>
              <a:rPr lang="es-CL" i="1" dirty="0" err="1" smtClean="0"/>
              <a:t>torbellinititos</a:t>
            </a:r>
            <a:r>
              <a:rPr lang="es-CL" i="1" dirty="0"/>
              <a:t/>
            </a:r>
            <a:br>
              <a:rPr lang="es-CL" i="1" dirty="0"/>
            </a:br>
            <a:r>
              <a:rPr lang="es-CL" i="1" dirty="0"/>
              <a:t>Y así hasta la viscosidad.</a:t>
            </a:r>
            <a:endParaRPr lang="es-CL" dirty="0"/>
          </a:p>
          <a:p>
            <a:r>
              <a:rPr lang="es-CL" dirty="0">
                <a:hlinkClick r:id="rId2"/>
              </a:rPr>
              <a:t>Lewis F Richardson</a:t>
            </a:r>
            <a:endParaRPr lang="es-CL" dirty="0"/>
          </a:p>
          <a:p>
            <a:endParaRPr lang="es-C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lstStyle/>
          <a:p>
            <a:endParaRPr lang="es-CL" dirty="0"/>
          </a:p>
        </p:txBody>
      </p:sp>
      <p:pic>
        <p:nvPicPr>
          <p:cNvPr id="3076" name="Picture 4" descr="http://www.geofisica.cl/English/pics5/lorenz.JPG">
            <a:hlinkClick r:id="rId3"/>
          </p:cNvPr>
          <p:cNvPicPr>
            <a:picLocks noChangeAspect="1" noChangeArrowheads="1"/>
          </p:cNvPicPr>
          <p:nvPr/>
        </p:nvPicPr>
        <p:blipFill>
          <a:blip r:embed="rId4"/>
          <a:srcRect/>
          <a:stretch>
            <a:fillRect/>
          </a:stretch>
        </p:blipFill>
        <p:spPr bwMode="auto">
          <a:xfrm>
            <a:off x="285720" y="285728"/>
            <a:ext cx="8501122" cy="5929354"/>
          </a:xfrm>
          <a:prstGeom prst="rect">
            <a:avLst/>
          </a:prstGeom>
          <a:noFill/>
        </p:spPr>
      </p:pic>
      <p:pic>
        <p:nvPicPr>
          <p:cNvPr id="2050" name="Picture 2" descr="C:\Users\claudio\Pictures\300px-lorenz_attractor_ybsvg.png"/>
          <p:cNvPicPr>
            <a:picLocks noChangeAspect="1" noChangeArrowheads="1"/>
          </p:cNvPicPr>
          <p:nvPr/>
        </p:nvPicPr>
        <p:blipFill>
          <a:blip r:embed="rId5"/>
          <a:srcRect/>
          <a:stretch>
            <a:fillRect/>
          </a:stretch>
        </p:blipFill>
        <p:spPr bwMode="auto">
          <a:xfrm>
            <a:off x="785786" y="571480"/>
            <a:ext cx="7715304" cy="521497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797436"/>
          </a:xfrm>
        </p:spPr>
        <p:txBody>
          <a:bodyPr>
            <a:noAutofit/>
          </a:bodyPr>
          <a:lstStyle/>
          <a:p>
            <a:pPr algn="just"/>
            <a:r>
              <a:rPr lang="es-CL" sz="2000" dirty="0"/>
              <a:t>Un pequeño margen de error en los datos de entrada nos puede llevar a pronosticar nevazones en verano, y de hecho, esto podría llegar a ocurrir en el mundo real. Hasta ese entonces, los Físicos estaban acostumbrados a ver que una pequeña diferencia en los datos de entrada tenía que provocar una pequeña diferencia en los datos de salida. Por ejemplo, para conseguir el alcance máximo de un proyectil, se requiere que el ángulo sea igual a 45.000...°, pero nadie se preocupa de los diez decimales siguientes y no parece lógico exigir tal nivel de precisión. Pero existen sistemas </a:t>
            </a:r>
            <a:r>
              <a:rPr lang="es-CL" sz="2000" b="1" dirty="0"/>
              <a:t>extremadamente sensibles a las condiciones </a:t>
            </a:r>
            <a:r>
              <a:rPr lang="es-CL" sz="2000" b="1" dirty="0" err="1"/>
              <a:t>iniciales</a:t>
            </a:r>
            <a:r>
              <a:rPr lang="es-CL" sz="2000" dirty="0"/>
              <a:t>, como el tiempo atmosférico, donde dos puntos infinitesimalmente cercanos en el Espacio de Fase pueden seguir trayectorias totalmente distintas. Como el margen de precisión tecnológico siempre va a ser muchísimo mayor que el concepto matemático de "diferencial", se concluye que es imposible realizar una predicción meteorológica confiable a largo plazo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lgn="just"/>
            <a:r>
              <a:rPr lang="es-CL" b="1" dirty="0" smtClean="0"/>
              <a:t>El Universo Holográfico y la Conexión Aurea </a:t>
            </a:r>
            <a:br>
              <a:rPr lang="es-CL" b="1" dirty="0" smtClean="0"/>
            </a:br>
            <a:endParaRPr lang="es-CL" b="1" dirty="0" smtClean="0"/>
          </a:p>
          <a:p>
            <a:pPr algn="just"/>
            <a:r>
              <a:rPr lang="es-CL" dirty="0" smtClean="0"/>
              <a:t>Según el viejo paradigma mecanicista (S XVII) el todo es simplemente la suma o agregación de las partes, de un modo análogo a un mecanismo de relojería. En palabras de Isaac newton: "El Universo es simplemente una gigantesca máquina". Por otro lado, el relativamente nuevo paradigma de la Teoría de Sistemas (S XX) reconoce las sinergias entre las partes. Luego, el todo </a:t>
            </a:r>
            <a:r>
              <a:rPr lang="es-CL" b="1" dirty="0" smtClean="0"/>
              <a:t>es mayor</a:t>
            </a:r>
            <a:r>
              <a:rPr lang="es-CL" dirty="0" smtClean="0"/>
              <a:t> que la suma de sus partes: cuando las partes se reúnen, aparecen conexiones entre ellas, lo que </a:t>
            </a:r>
            <a:r>
              <a:rPr lang="es-CL" dirty="0" err="1" smtClean="0"/>
              <a:t>que</a:t>
            </a:r>
            <a:r>
              <a:rPr lang="es-CL" dirty="0" smtClean="0"/>
              <a:t> genera la aparición de nuevas propiedades:</a:t>
            </a:r>
            <a:br>
              <a:rPr lang="es-CL" dirty="0" smtClean="0"/>
            </a:br>
            <a:endParaRPr lang="es-C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20481" name="Picture 1" descr="http://www.geofisica.cl/English/pics5/sierpins1.JPG"/>
          <p:cNvPicPr>
            <a:picLocks noChangeAspect="1" noChangeArrowheads="1"/>
          </p:cNvPicPr>
          <p:nvPr/>
        </p:nvPicPr>
        <p:blipFill>
          <a:blip r:embed="rId2"/>
          <a:srcRect/>
          <a:stretch>
            <a:fillRect/>
          </a:stretch>
        </p:blipFill>
        <p:spPr bwMode="auto">
          <a:xfrm>
            <a:off x="573820" y="500042"/>
            <a:ext cx="8213022" cy="564360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7158" y="928670"/>
            <a:ext cx="8215370" cy="5262979"/>
          </a:xfrm>
          <a:prstGeom prst="rect">
            <a:avLst/>
          </a:prstGeom>
        </p:spPr>
        <p:txBody>
          <a:bodyPr wrap="square">
            <a:spAutoFit/>
          </a:bodyPr>
          <a:lstStyle/>
          <a:p>
            <a:pPr algn="just"/>
            <a:r>
              <a:rPr lang="es-CL" sz="2800" dirty="0"/>
              <a:t>La hipótesis del "</a:t>
            </a:r>
            <a:r>
              <a:rPr lang="es-CL" sz="2800" b="1" dirty="0"/>
              <a:t>Universo Holográfico</a:t>
            </a:r>
            <a:r>
              <a:rPr lang="es-CL" sz="2800" dirty="0"/>
              <a:t>" nos dice que la información de todo el universo está contenido en cualquier subconjunto de éste. Por lo tanto, tendría que ser posible reconstruir el universo completo a partir de un simple microbio. En otras palabras: las partes son reproducciones a escala del todo, o también: el todo está contenido en cada una de sus partes, al igual que en un </a:t>
            </a:r>
            <a:r>
              <a:rPr lang="es-CL" sz="2800" b="1" dirty="0"/>
              <a:t>holograma</a:t>
            </a:r>
            <a:r>
              <a:rPr lang="es-CL" sz="2800" dirty="0"/>
              <a:t>. Si fragmentamos en varias partes la placa de un holograma, ocurrirá que cada sección tendrá la facultad de reproducir por sí misma la imagen </a:t>
            </a:r>
            <a:r>
              <a:rPr lang="es-CL" sz="2800" dirty="0" smtClean="0"/>
              <a:t>original.</a:t>
            </a:r>
            <a:endParaRPr lang="es-CL"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302</TotalTime>
  <Words>427</Words>
  <Application>Microsoft Office PowerPoint</Application>
  <PresentationFormat>Presentación en pantalla (4:3)</PresentationFormat>
  <Paragraphs>21</Paragraphs>
  <Slides>18</Slides>
  <Notes>2</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Fundición</vt:lpstr>
      <vt:lpstr>Teoría del Caos | Chaos Theory</vt:lpstr>
      <vt:lpstr>Diapositiva 2</vt:lpstr>
      <vt:lpstr>Diapositiva 3</vt:lpstr>
      <vt:lpstr>Diapositiva 4</vt:lpstr>
      <vt:lpstr>Diapositiva 5</vt:lpstr>
      <vt:lpstr>Un pequeño margen de error en los datos de entrada nos puede llevar a pronosticar nevazones en verano, y de hecho, esto podría llegar a ocurrir en el mundo real. Hasta ese entonces, los Físicos estaban acostumbrados a ver que una pequeña diferencia en los datos de entrada tenía que provocar una pequeña diferencia en los datos de salida. Por ejemplo, para conseguir el alcance máximo de un proyectil, se requiere que el ángulo sea igual a 45.000...°, pero nadie se preocupa de los diez decimales siguientes y no parece lógico exigir tal nivel de precisión. Pero existen sistemas extremadamente sensibles a las condiciones iniciales, como el tiempo atmosférico, donde dos puntos infinitesimalmente cercanos en el Espacio de Fase pueden seguir trayectorias totalmente distintas. Como el margen de precisión tecnológico siempre va a ser muchísimo mayor que el concepto matemático de "diferencial", se concluye que es imposible realizar una predicción meteorológica confiable a largo plazo</vt:lpstr>
      <vt:lpstr>Diapositiva 7</vt:lpstr>
      <vt:lpstr>Diapositiva 8</vt:lpstr>
      <vt:lpstr>Diapositiva 9</vt:lpstr>
      <vt:lpstr>Diapositiva 10</vt:lpstr>
      <vt:lpstr>La Serie de Fibonacci... ... Leonardo de Pisa, alias Fibonacci (siglo XIII), viajó por asia Menor y se contactó con los matemáticos más grandes de la época. Gracias a ellos se percató de que muchos fenómenos naturales se pueden modelar con la siguiente serie:</vt:lpstr>
      <vt:lpstr>Diapositiva 12</vt:lpstr>
      <vt:lpstr>Diapositiva 13</vt:lpstr>
      <vt:lpstr>Diapositiva 14</vt:lpstr>
      <vt:lpstr>Diapositiva 15</vt:lpstr>
      <vt:lpstr>Diapositiva 16</vt:lpstr>
      <vt:lpstr>Diapositiva 17</vt:lpstr>
      <vt:lpstr>Diapositiva 18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Teoría del Caos | Chaos Theory</dc:title>
  <dc:creator>claudio</dc:creator>
  <cp:lastModifiedBy>claudio</cp:lastModifiedBy>
  <cp:revision>26</cp:revision>
  <dcterms:created xsi:type="dcterms:W3CDTF">2009-08-25T01:55:15Z</dcterms:created>
  <dcterms:modified xsi:type="dcterms:W3CDTF">2009-10-15T03:48:06Z</dcterms:modified>
</cp:coreProperties>
</file>