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8" d="100"/>
          <a:sy n="58" d="100"/>
        </p:scale>
        <p:origin x="-186"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B804DE38-79CC-4B6C-8705-80471D9BAB41}" type="datetimeFigureOut">
              <a:rPr lang="es-ES"/>
              <a:pPr>
                <a:defRPr/>
              </a:pPr>
              <a:t>26/04/2010</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ES" noProof="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ES" noProof="0"/>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1A0A8623-7E0F-4ADC-B5B7-03D72F4D5B8C}" type="slidenum">
              <a:rPr lang="es-ES"/>
              <a:pPr>
                <a:defRPr/>
              </a:pPr>
              <a:t>‹Nº›</a:t>
            </a:fld>
            <a:endParaRPr lang="es-E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31747"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CL"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lvl1pPr>
              <a:defRPr/>
            </a:lvl1pPr>
          </a:lstStyle>
          <a:p>
            <a:pPr>
              <a:defRPr/>
            </a:pPr>
            <a:fld id="{795EAF0C-E105-456A-A6D6-8BAD14828352}" type="datetimeFigureOut">
              <a:rPr lang="es-ES"/>
              <a:pPr>
                <a:defRPr/>
              </a:pPr>
              <a:t>26/04/2010</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50643275-3B8E-47DD-B40A-E91A2A799DC1}" type="slidenum">
              <a:rPr lang="es-ES"/>
              <a:pPr>
                <a:defRPr/>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746ED291-9971-413F-9D76-7EAA0ECE9062}" type="datetimeFigureOut">
              <a:rPr lang="es-ES"/>
              <a:pPr>
                <a:defRPr/>
              </a:pPr>
              <a:t>26/04/2010</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3EB277EC-1C15-4EAE-8A0F-8938DD5F84D5}" type="slidenum">
              <a:rPr lang="es-ES"/>
              <a:pPr>
                <a:defRPr/>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F1998A0A-14FC-432F-8F50-357624F85C74}" type="datetimeFigureOut">
              <a:rPr lang="es-ES"/>
              <a:pPr>
                <a:defRPr/>
              </a:pPr>
              <a:t>26/04/2010</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7F79E325-6DBF-4EC7-96FE-C180C3BBABF4}" type="slidenum">
              <a:rPr lang="es-ES"/>
              <a:pPr>
                <a:defRPr/>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DD259A23-904A-42BB-B70E-A3F611F4D77A}" type="datetimeFigureOut">
              <a:rPr lang="es-ES"/>
              <a:pPr>
                <a:defRPr/>
              </a:pPr>
              <a:t>26/04/2010</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911645EC-0F20-42B1-8D97-20FCCEB85602}" type="slidenum">
              <a:rPr lang="es-ES"/>
              <a:pPr>
                <a:defRPr/>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A2C25137-9268-46BA-8A81-720D9FB6E037}" type="datetimeFigureOut">
              <a:rPr lang="es-ES"/>
              <a:pPr>
                <a:defRPr/>
              </a:pPr>
              <a:t>26/04/2010</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4B4519C8-8B37-4C45-AED9-480499A177D4}" type="slidenum">
              <a:rPr lang="es-ES"/>
              <a:pPr>
                <a:defRPr/>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3 Marcador de fecha"/>
          <p:cNvSpPr>
            <a:spLocks noGrp="1"/>
          </p:cNvSpPr>
          <p:nvPr>
            <p:ph type="dt" sz="half" idx="10"/>
          </p:nvPr>
        </p:nvSpPr>
        <p:spPr/>
        <p:txBody>
          <a:bodyPr/>
          <a:lstStyle>
            <a:lvl1pPr>
              <a:defRPr/>
            </a:lvl1pPr>
          </a:lstStyle>
          <a:p>
            <a:pPr>
              <a:defRPr/>
            </a:pPr>
            <a:fld id="{45803ABB-78DD-48D5-9CCC-BE84FFAC1A24}" type="datetimeFigureOut">
              <a:rPr lang="es-ES"/>
              <a:pPr>
                <a:defRPr/>
              </a:pPr>
              <a:t>26/04/2010</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7263D7BF-D6E4-4930-9EB7-F459002241E8}" type="slidenum">
              <a:rPr lang="es-ES"/>
              <a:pPr>
                <a:defRPr/>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3 Marcador de fecha"/>
          <p:cNvSpPr>
            <a:spLocks noGrp="1"/>
          </p:cNvSpPr>
          <p:nvPr>
            <p:ph type="dt" sz="half" idx="10"/>
          </p:nvPr>
        </p:nvSpPr>
        <p:spPr/>
        <p:txBody>
          <a:bodyPr/>
          <a:lstStyle>
            <a:lvl1pPr>
              <a:defRPr/>
            </a:lvl1pPr>
          </a:lstStyle>
          <a:p>
            <a:pPr>
              <a:defRPr/>
            </a:pPr>
            <a:fld id="{4585A26A-FCF3-4616-B597-5E1E4BB9AD4E}" type="datetimeFigureOut">
              <a:rPr lang="es-ES"/>
              <a:pPr>
                <a:defRPr/>
              </a:pPr>
              <a:t>26/04/2010</a:t>
            </a:fld>
            <a:endParaRPr lang="es-ES"/>
          </a:p>
        </p:txBody>
      </p:sp>
      <p:sp>
        <p:nvSpPr>
          <p:cNvPr id="8" name="4 Marcador de pie de página"/>
          <p:cNvSpPr>
            <a:spLocks noGrp="1"/>
          </p:cNvSpPr>
          <p:nvPr>
            <p:ph type="ftr" sz="quarter" idx="11"/>
          </p:nvPr>
        </p:nvSpPr>
        <p:spPr/>
        <p:txBody>
          <a:bodyPr/>
          <a:lstStyle>
            <a:lvl1pPr>
              <a:defRPr/>
            </a:lvl1pPr>
          </a:lstStyle>
          <a:p>
            <a:pPr>
              <a:defRPr/>
            </a:pPr>
            <a:endParaRPr lang="es-ES"/>
          </a:p>
        </p:txBody>
      </p:sp>
      <p:sp>
        <p:nvSpPr>
          <p:cNvPr id="9" name="5 Marcador de número de diapositiva"/>
          <p:cNvSpPr>
            <a:spLocks noGrp="1"/>
          </p:cNvSpPr>
          <p:nvPr>
            <p:ph type="sldNum" sz="quarter" idx="12"/>
          </p:nvPr>
        </p:nvSpPr>
        <p:spPr/>
        <p:txBody>
          <a:bodyPr/>
          <a:lstStyle>
            <a:lvl1pPr>
              <a:defRPr/>
            </a:lvl1pPr>
          </a:lstStyle>
          <a:p>
            <a:pPr>
              <a:defRPr/>
            </a:pPr>
            <a:fld id="{A327832E-5154-46D3-B1DC-09956F55D8B8}" type="slidenum">
              <a:rPr lang="es-ES"/>
              <a:pPr>
                <a:defRPr/>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3 Marcador de fecha"/>
          <p:cNvSpPr>
            <a:spLocks noGrp="1"/>
          </p:cNvSpPr>
          <p:nvPr>
            <p:ph type="dt" sz="half" idx="10"/>
          </p:nvPr>
        </p:nvSpPr>
        <p:spPr/>
        <p:txBody>
          <a:bodyPr/>
          <a:lstStyle>
            <a:lvl1pPr>
              <a:defRPr/>
            </a:lvl1pPr>
          </a:lstStyle>
          <a:p>
            <a:pPr>
              <a:defRPr/>
            </a:pPr>
            <a:fld id="{07682DEC-655A-486A-8C40-778E2282D2E5}" type="datetimeFigureOut">
              <a:rPr lang="es-ES"/>
              <a:pPr>
                <a:defRPr/>
              </a:pPr>
              <a:t>26/04/2010</a:t>
            </a:fld>
            <a:endParaRPr lang="es-ES"/>
          </a:p>
        </p:txBody>
      </p:sp>
      <p:sp>
        <p:nvSpPr>
          <p:cNvPr id="4" name="4 Marcador de pie de página"/>
          <p:cNvSpPr>
            <a:spLocks noGrp="1"/>
          </p:cNvSpPr>
          <p:nvPr>
            <p:ph type="ftr" sz="quarter" idx="11"/>
          </p:nvPr>
        </p:nvSpPr>
        <p:spPr/>
        <p:txBody>
          <a:bodyPr/>
          <a:lstStyle>
            <a:lvl1pPr>
              <a:defRPr/>
            </a:lvl1pPr>
          </a:lstStyle>
          <a:p>
            <a:pPr>
              <a:defRPr/>
            </a:pPr>
            <a:endParaRPr lang="es-ES"/>
          </a:p>
        </p:txBody>
      </p:sp>
      <p:sp>
        <p:nvSpPr>
          <p:cNvPr id="5" name="5 Marcador de número de diapositiva"/>
          <p:cNvSpPr>
            <a:spLocks noGrp="1"/>
          </p:cNvSpPr>
          <p:nvPr>
            <p:ph type="sldNum" sz="quarter" idx="12"/>
          </p:nvPr>
        </p:nvSpPr>
        <p:spPr/>
        <p:txBody>
          <a:bodyPr/>
          <a:lstStyle>
            <a:lvl1pPr>
              <a:defRPr/>
            </a:lvl1pPr>
          </a:lstStyle>
          <a:p>
            <a:pPr>
              <a:defRPr/>
            </a:pPr>
            <a:fld id="{913AC437-0503-4631-9B4E-7235FCDC6EC4}" type="slidenum">
              <a:rPr lang="es-ES"/>
              <a:pPr>
                <a:defRPr/>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86EE9D28-0F7C-45F5-96D5-FF97465D8922}" type="datetimeFigureOut">
              <a:rPr lang="es-ES"/>
              <a:pPr>
                <a:defRPr/>
              </a:pPr>
              <a:t>26/04/2010</a:t>
            </a:fld>
            <a:endParaRPr lang="es-ES"/>
          </a:p>
        </p:txBody>
      </p:sp>
      <p:sp>
        <p:nvSpPr>
          <p:cNvPr id="3" name="4 Marcador de pie de página"/>
          <p:cNvSpPr>
            <a:spLocks noGrp="1"/>
          </p:cNvSpPr>
          <p:nvPr>
            <p:ph type="ftr" sz="quarter" idx="11"/>
          </p:nvPr>
        </p:nvSpPr>
        <p:spPr/>
        <p:txBody>
          <a:bodyPr/>
          <a:lstStyle>
            <a:lvl1pPr>
              <a:defRPr/>
            </a:lvl1pPr>
          </a:lstStyle>
          <a:p>
            <a:pPr>
              <a:defRPr/>
            </a:pPr>
            <a:endParaRPr lang="es-ES"/>
          </a:p>
        </p:txBody>
      </p:sp>
      <p:sp>
        <p:nvSpPr>
          <p:cNvPr id="4" name="5 Marcador de número de diapositiva"/>
          <p:cNvSpPr>
            <a:spLocks noGrp="1"/>
          </p:cNvSpPr>
          <p:nvPr>
            <p:ph type="sldNum" sz="quarter" idx="12"/>
          </p:nvPr>
        </p:nvSpPr>
        <p:spPr/>
        <p:txBody>
          <a:bodyPr/>
          <a:lstStyle>
            <a:lvl1pPr>
              <a:defRPr/>
            </a:lvl1pPr>
          </a:lstStyle>
          <a:p>
            <a:pPr>
              <a:defRPr/>
            </a:pPr>
            <a:fld id="{8E4C4E4B-6798-4A2D-B56B-7E1310BEB58D}" type="slidenum">
              <a:rPr lang="es-ES"/>
              <a:pPr>
                <a:defRPr/>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1DCC33A4-B462-4987-8D64-3D387CCC7169}" type="datetimeFigureOut">
              <a:rPr lang="es-ES"/>
              <a:pPr>
                <a:defRPr/>
              </a:pPr>
              <a:t>26/04/2010</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8955DB2F-06FE-496B-906D-41C86E3A83DA}" type="slidenum">
              <a:rPr lang="es-ES"/>
              <a:pPr>
                <a:defRPr/>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4A21E6BE-87FA-4ACF-8799-48102AD68518}" type="datetimeFigureOut">
              <a:rPr lang="es-ES"/>
              <a:pPr>
                <a:defRPr/>
              </a:pPr>
              <a:t>26/04/2010</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655C60A8-265C-4DA9-99BB-60DA253758E2}" type="slidenum">
              <a:rPr lang="es-ES"/>
              <a:pPr>
                <a:defRPr/>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t="-25000" b="-25000"/>
          </a:stretch>
        </a:blipFill>
        <a:effectLst/>
      </p:bgPr>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027" name="2 Marcador de texto"/>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2DC59408-CEBA-4415-B1CC-7F3ED522CEBE}" type="datetimeFigureOut">
              <a:rPr lang="es-ES"/>
              <a:pPr>
                <a:defRPr/>
              </a:pPr>
              <a:t>26/04/2010</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C458FCCC-120A-44D4-A014-67D31936E7C3}"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es.wikipedia.org/wiki/Archivo:Square_pyramidal_number.svg" TargetMode="Externa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21.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2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25.xml.rels><?xml version="1.0" encoding="UTF-8" standalone="yes"?>
<Relationships xmlns="http://schemas.openxmlformats.org/package/2006/relationships"><Relationship Id="rId3" Type="http://schemas.openxmlformats.org/officeDocument/2006/relationships/hyperlink" Target="http://upload.wikimedia.org/wikipedia/commons/2/2c/Anaxagoras_Lebiedzki_Rahl.jpg" TargetMode="External"/><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36.jpeg"/></Relationships>
</file>

<file path=ppt/slides/_rels/slide26.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hyperlink" Target="http://es.wikipedia.org/wiki/Archivo:Leucippe_(portrait).jpg" TargetMode="External"/><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39.jpeg"/><Relationship Id="rId4" Type="http://schemas.openxmlformats.org/officeDocument/2006/relationships/image" Target="../media/image38.jpeg"/></Relationships>
</file>

<file path=ppt/slides/_rels/slide2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8"/>
          <p:cNvSpPr txBox="1">
            <a:spLocks noChangeArrowheads="1"/>
          </p:cNvSpPr>
          <p:nvPr/>
        </p:nvSpPr>
        <p:spPr bwMode="auto">
          <a:xfrm>
            <a:off x="0" y="3789363"/>
            <a:ext cx="9540875" cy="1433512"/>
          </a:xfrm>
          <a:prstGeom prst="rect">
            <a:avLst/>
          </a:prstGeom>
          <a:noFill/>
          <a:ln w="9525">
            <a:noFill/>
            <a:miter lim="800000"/>
            <a:headEnd/>
            <a:tailEnd/>
          </a:ln>
        </p:spPr>
        <p:txBody>
          <a:bodyPr>
            <a:spAutoFit/>
          </a:bodyPr>
          <a:lstStyle/>
          <a:p>
            <a:pPr>
              <a:spcBef>
                <a:spcPct val="50000"/>
              </a:spcBef>
            </a:pPr>
            <a:r>
              <a:rPr lang="es-ES" sz="8800" dirty="0">
                <a:solidFill>
                  <a:schemeClr val="bg1"/>
                </a:solidFill>
                <a:latin typeface="Times New Roman" pitchFamily="18" charset="0"/>
              </a:rPr>
              <a:t>PRESOCRÁTICOS</a:t>
            </a:r>
          </a:p>
        </p:txBody>
      </p:sp>
      <p:sp>
        <p:nvSpPr>
          <p:cNvPr id="2051" name="WordArt 9"/>
          <p:cNvSpPr>
            <a:spLocks noChangeArrowheads="1" noChangeShapeType="1" noTextEdit="1"/>
          </p:cNvSpPr>
          <p:nvPr/>
        </p:nvSpPr>
        <p:spPr bwMode="auto">
          <a:xfrm>
            <a:off x="2428875" y="6143625"/>
            <a:ext cx="4014788" cy="288925"/>
          </a:xfrm>
          <a:prstGeom prst="rect">
            <a:avLst/>
          </a:prstGeom>
        </p:spPr>
        <p:txBody>
          <a:bodyPr wrap="none" fromWordArt="1">
            <a:prstTxWarp prst="textPlain">
              <a:avLst>
                <a:gd name="adj" fmla="val 50000"/>
              </a:avLst>
            </a:prstTxWarp>
          </a:bodyPr>
          <a:lstStyle/>
          <a:p>
            <a:pPr algn="ctr"/>
            <a:r>
              <a:rPr lang="es-CL" sz="1400" b="1" kern="10">
                <a:ln w="9525">
                  <a:solidFill>
                    <a:schemeClr val="bg1"/>
                  </a:solidFill>
                  <a:round/>
                  <a:headEnd/>
                  <a:tailEnd/>
                </a:ln>
                <a:solidFill>
                  <a:srgbClr val="C00000"/>
                </a:solidFill>
                <a:latin typeface="Arial"/>
                <a:cs typeface="Arial"/>
              </a:rPr>
              <a:t>S. VI a.C. a 1ª mitad del S.V a.C.</a:t>
            </a:r>
          </a:p>
        </p:txBody>
      </p:sp>
      <p:sp>
        <p:nvSpPr>
          <p:cNvPr id="2052" name="WordArt 10"/>
          <p:cNvSpPr>
            <a:spLocks noChangeArrowheads="1" noChangeShapeType="1" noTextEdit="1"/>
          </p:cNvSpPr>
          <p:nvPr/>
        </p:nvSpPr>
        <p:spPr bwMode="auto">
          <a:xfrm>
            <a:off x="1500188" y="5500688"/>
            <a:ext cx="5895975" cy="228600"/>
          </a:xfrm>
          <a:prstGeom prst="rect">
            <a:avLst/>
          </a:prstGeom>
        </p:spPr>
        <p:txBody>
          <a:bodyPr wrap="none" fromWordArt="1">
            <a:prstTxWarp prst="textPlain">
              <a:avLst>
                <a:gd name="adj" fmla="val 50000"/>
              </a:avLst>
            </a:prstTxWarp>
          </a:bodyPr>
          <a:lstStyle/>
          <a:p>
            <a:pPr algn="ctr"/>
            <a:r>
              <a:rPr lang="es-CL" sz="1400" b="1" kern="10">
                <a:ln w="9525">
                  <a:solidFill>
                    <a:srgbClr val="003366"/>
                  </a:solidFill>
                  <a:round/>
                  <a:headEnd/>
                  <a:tailEnd/>
                </a:ln>
                <a:solidFill>
                  <a:srgbClr val="FFC000"/>
                </a:solidFill>
                <a:latin typeface="Arial Black"/>
              </a:rPr>
              <a:t>Tratan de descubrir la naturaleza del Universo</a:t>
            </a:r>
          </a:p>
        </p:txBody>
      </p:sp>
      <p:pic>
        <p:nvPicPr>
          <p:cNvPr id="2053" name="Picture 13" descr="0400_eawf2"/>
          <p:cNvPicPr>
            <a:picLocks noChangeAspect="1" noChangeArrowheads="1"/>
          </p:cNvPicPr>
          <p:nvPr/>
        </p:nvPicPr>
        <p:blipFill>
          <a:blip r:embed="rId2" cstate="print"/>
          <a:srcRect/>
          <a:stretch>
            <a:fillRect/>
          </a:stretch>
        </p:blipFill>
        <p:spPr bwMode="auto">
          <a:xfrm>
            <a:off x="2195513" y="188913"/>
            <a:ext cx="4679950" cy="353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66" name="47 Grupo"/>
          <p:cNvGrpSpPr>
            <a:grpSpLocks/>
          </p:cNvGrpSpPr>
          <p:nvPr/>
        </p:nvGrpSpPr>
        <p:grpSpPr bwMode="auto">
          <a:xfrm>
            <a:off x="1" y="142875"/>
            <a:ext cx="9143999" cy="6513512"/>
            <a:chOff x="1" y="142875"/>
            <a:chExt cx="9143999" cy="6512977"/>
          </a:xfrm>
        </p:grpSpPr>
        <p:sp>
          <p:nvSpPr>
            <p:cNvPr id="33" name="32 Elipse"/>
            <p:cNvSpPr/>
            <p:nvPr/>
          </p:nvSpPr>
          <p:spPr>
            <a:xfrm>
              <a:off x="4572000" y="2714413"/>
              <a:ext cx="3357563" cy="3357287"/>
            </a:xfrm>
            <a:prstGeom prst="ellipse">
              <a:avLst/>
            </a:prstGeom>
            <a:solidFill>
              <a:srgbClr val="F4860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pic>
          <p:nvPicPr>
            <p:cNvPr id="11268" name="Picture 14" descr="http://symploke.trujaman.org/images/thumb/0/08/180px-Anaximandro.jpg"/>
            <p:cNvPicPr>
              <a:picLocks noChangeAspect="1" noChangeArrowheads="1"/>
            </p:cNvPicPr>
            <p:nvPr/>
          </p:nvPicPr>
          <p:blipFill>
            <a:blip r:embed="rId2" cstate="print"/>
            <a:srcRect/>
            <a:stretch>
              <a:fillRect/>
            </a:stretch>
          </p:blipFill>
          <p:spPr bwMode="auto">
            <a:xfrm>
              <a:off x="142876" y="142875"/>
              <a:ext cx="1571604" cy="2571533"/>
            </a:xfrm>
            <a:prstGeom prst="rect">
              <a:avLst/>
            </a:prstGeom>
            <a:noFill/>
            <a:ln w="9525">
              <a:noFill/>
              <a:miter lim="800000"/>
              <a:headEnd/>
              <a:tailEnd/>
            </a:ln>
          </p:spPr>
        </p:pic>
        <p:pic>
          <p:nvPicPr>
            <p:cNvPr id="11269" name="Picture 2" descr="http://upload.wikimedia.org/wikipedia/commons/thumb/5/55/Anaximander_world_map-es.svg/180px-Anaximander_world_map-es.svg.png"/>
            <p:cNvPicPr>
              <a:picLocks noChangeAspect="1" noChangeArrowheads="1"/>
            </p:cNvPicPr>
            <p:nvPr/>
          </p:nvPicPr>
          <p:blipFill>
            <a:blip r:embed="rId3" cstate="print"/>
            <a:srcRect/>
            <a:stretch>
              <a:fillRect/>
            </a:stretch>
          </p:blipFill>
          <p:spPr bwMode="auto">
            <a:xfrm>
              <a:off x="1" y="2785573"/>
              <a:ext cx="3643306" cy="3643306"/>
            </a:xfrm>
            <a:prstGeom prst="rect">
              <a:avLst/>
            </a:prstGeom>
            <a:noFill/>
            <a:ln w="9525">
              <a:noFill/>
              <a:miter lim="800000"/>
              <a:headEnd/>
              <a:tailEnd/>
            </a:ln>
          </p:spPr>
        </p:pic>
        <p:sp>
          <p:nvSpPr>
            <p:cNvPr id="11270" name="3 CuadroTexto"/>
            <p:cNvSpPr txBox="1">
              <a:spLocks noChangeArrowheads="1"/>
            </p:cNvSpPr>
            <p:nvPr/>
          </p:nvSpPr>
          <p:spPr bwMode="auto">
            <a:xfrm>
              <a:off x="500034" y="6286520"/>
              <a:ext cx="8215330" cy="369332"/>
            </a:xfrm>
            <a:prstGeom prst="rect">
              <a:avLst/>
            </a:prstGeom>
            <a:noFill/>
            <a:ln w="9525">
              <a:noFill/>
              <a:miter lim="800000"/>
              <a:headEnd/>
              <a:tailEnd/>
            </a:ln>
          </p:spPr>
          <p:txBody>
            <a:bodyPr>
              <a:spAutoFit/>
            </a:bodyPr>
            <a:lstStyle/>
            <a:p>
              <a:pPr algn="just">
                <a:buFontTx/>
                <a:buBlip>
                  <a:blip r:embed="rId4"/>
                </a:buBlip>
              </a:pPr>
              <a:r>
                <a:rPr lang="es-ES" dirty="0">
                  <a:latin typeface="Calibri" pitchFamily="34" charset="0"/>
                </a:rPr>
                <a:t> </a:t>
              </a:r>
              <a:r>
                <a:rPr lang="es-ES" dirty="0" err="1">
                  <a:solidFill>
                    <a:schemeClr val="bg1"/>
                  </a:solidFill>
                  <a:latin typeface="Calibri" pitchFamily="34" charset="0"/>
                </a:rPr>
                <a:t>Anaximandro</a:t>
              </a:r>
              <a:r>
                <a:rPr lang="es-ES" dirty="0">
                  <a:solidFill>
                    <a:schemeClr val="bg1"/>
                  </a:solidFill>
                  <a:latin typeface="Calibri" pitchFamily="34" charset="0"/>
                </a:rPr>
                <a:t> sería el primero en realizar un gnomon  terrestre y otro celeste.</a:t>
              </a:r>
            </a:p>
          </p:txBody>
        </p:sp>
        <p:sp>
          <p:nvSpPr>
            <p:cNvPr id="11271" name="4 CuadroTexto"/>
            <p:cNvSpPr txBox="1">
              <a:spLocks noChangeArrowheads="1"/>
            </p:cNvSpPr>
            <p:nvPr/>
          </p:nvSpPr>
          <p:spPr bwMode="auto">
            <a:xfrm>
              <a:off x="1785918" y="387350"/>
              <a:ext cx="7072332" cy="1754326"/>
            </a:xfrm>
            <a:prstGeom prst="rect">
              <a:avLst/>
            </a:prstGeom>
            <a:noFill/>
            <a:ln w="9525">
              <a:noFill/>
              <a:miter lim="800000"/>
              <a:headEnd/>
              <a:tailEnd/>
            </a:ln>
          </p:spPr>
          <p:txBody>
            <a:bodyPr>
              <a:spAutoFit/>
            </a:bodyPr>
            <a:lstStyle/>
            <a:p>
              <a:pPr algn="just">
                <a:buFontTx/>
                <a:buBlip>
                  <a:blip r:embed="rId4"/>
                </a:buBlip>
              </a:pPr>
              <a:r>
                <a:rPr lang="es-ES" dirty="0">
                  <a:latin typeface="Calibri" pitchFamily="34" charset="0"/>
                </a:rPr>
                <a:t> </a:t>
              </a:r>
              <a:r>
                <a:rPr lang="es-ES" dirty="0">
                  <a:solidFill>
                    <a:schemeClr val="bg2"/>
                  </a:solidFill>
                  <a:latin typeface="Calibri" pitchFamily="34" charset="0"/>
                </a:rPr>
                <a:t>Alrededor de la Tierra giran enormes esferas de fuego forradas de aire comprimido.</a:t>
              </a:r>
            </a:p>
            <a:p>
              <a:endParaRPr lang="es-ES" dirty="0">
                <a:solidFill>
                  <a:schemeClr val="bg2"/>
                </a:solidFill>
                <a:latin typeface="Calibri" pitchFamily="34" charset="0"/>
              </a:endParaRPr>
            </a:p>
            <a:p>
              <a:pPr algn="just">
                <a:buFontTx/>
                <a:buBlip>
                  <a:blip r:embed="rId4"/>
                </a:buBlip>
              </a:pPr>
              <a:r>
                <a:rPr lang="es-ES" dirty="0">
                  <a:solidFill>
                    <a:schemeClr val="bg2"/>
                  </a:solidFill>
                  <a:latin typeface="Calibri" pitchFamily="34" charset="0"/>
                </a:rPr>
                <a:t> La lucha entre el frío y el calor produce vapor que cubre las esferas de fuego, quedando sin cubrir algunos resquicios por los que se filtra el fuego. Estos resplandores son las estrellas.</a:t>
              </a:r>
            </a:p>
          </p:txBody>
        </p:sp>
        <p:sp>
          <p:nvSpPr>
            <p:cNvPr id="16" name="15 CuadroTexto"/>
            <p:cNvSpPr txBox="1"/>
            <p:nvPr/>
          </p:nvSpPr>
          <p:spPr>
            <a:xfrm>
              <a:off x="3714750" y="4000183"/>
              <a:ext cx="785813" cy="253979"/>
            </a:xfrm>
            <a:prstGeom prst="rect">
              <a:avLst/>
            </a:prstGeom>
            <a:noFill/>
          </p:spPr>
          <p:txBody>
            <a:bodyPr>
              <a:spAutoFit/>
            </a:bodyPr>
            <a:lstStyle/>
            <a:p>
              <a:pPr fontAlgn="auto">
                <a:spcBef>
                  <a:spcPts val="0"/>
                </a:spcBef>
                <a:spcAft>
                  <a:spcPts val="0"/>
                </a:spcAft>
                <a:defRPr/>
              </a:pPr>
              <a:r>
                <a:rPr lang="es-ES" sz="1050" dirty="0">
                  <a:latin typeface="+mn-lt"/>
                </a:rPr>
                <a:t>Horizonte</a:t>
              </a:r>
            </a:p>
          </p:txBody>
        </p:sp>
        <p:sp>
          <p:nvSpPr>
            <p:cNvPr id="17" name="16 CuadroTexto"/>
            <p:cNvSpPr txBox="1"/>
            <p:nvPr/>
          </p:nvSpPr>
          <p:spPr>
            <a:xfrm>
              <a:off x="8001024" y="4143051"/>
              <a:ext cx="785812" cy="253979"/>
            </a:xfrm>
            <a:prstGeom prst="rect">
              <a:avLst/>
            </a:prstGeom>
            <a:noFill/>
          </p:spPr>
          <p:txBody>
            <a:bodyPr>
              <a:spAutoFit/>
            </a:bodyPr>
            <a:lstStyle/>
            <a:p>
              <a:pPr fontAlgn="auto">
                <a:spcBef>
                  <a:spcPts val="0"/>
                </a:spcBef>
                <a:spcAft>
                  <a:spcPts val="0"/>
                </a:spcAft>
                <a:defRPr/>
              </a:pPr>
              <a:r>
                <a:rPr lang="es-ES" sz="1050" dirty="0">
                  <a:solidFill>
                    <a:schemeClr val="bg1"/>
                  </a:solidFill>
                  <a:latin typeface="+mn-lt"/>
                </a:rPr>
                <a:t>Horizonte</a:t>
              </a:r>
            </a:p>
          </p:txBody>
        </p:sp>
        <p:sp>
          <p:nvSpPr>
            <p:cNvPr id="18" name="17 CuadroTexto"/>
            <p:cNvSpPr txBox="1"/>
            <p:nvPr/>
          </p:nvSpPr>
          <p:spPr>
            <a:xfrm>
              <a:off x="5000625" y="4071615"/>
              <a:ext cx="1143000" cy="253979"/>
            </a:xfrm>
            <a:prstGeom prst="rect">
              <a:avLst/>
            </a:prstGeom>
            <a:noFill/>
          </p:spPr>
          <p:txBody>
            <a:bodyPr>
              <a:spAutoFit/>
            </a:bodyPr>
            <a:lstStyle/>
            <a:p>
              <a:pPr algn="ctr" fontAlgn="auto">
                <a:spcBef>
                  <a:spcPts val="0"/>
                </a:spcBef>
                <a:spcAft>
                  <a:spcPts val="0"/>
                </a:spcAft>
                <a:defRPr/>
              </a:pPr>
              <a:r>
                <a:rPr lang="es-ES" sz="1050" b="1" dirty="0">
                  <a:solidFill>
                    <a:schemeClr val="bg1"/>
                  </a:solidFill>
                  <a:latin typeface="+mn-lt"/>
                </a:rPr>
                <a:t>Tierra</a:t>
              </a:r>
            </a:p>
          </p:txBody>
        </p:sp>
        <p:sp>
          <p:nvSpPr>
            <p:cNvPr id="20" name="19 CuadroTexto"/>
            <p:cNvSpPr txBox="1"/>
            <p:nvPr/>
          </p:nvSpPr>
          <p:spPr>
            <a:xfrm>
              <a:off x="7286625" y="2642982"/>
              <a:ext cx="1071563" cy="253979"/>
            </a:xfrm>
            <a:prstGeom prst="rect">
              <a:avLst/>
            </a:prstGeom>
            <a:noFill/>
            <a:ln>
              <a:noFill/>
            </a:ln>
          </p:spPr>
          <p:txBody>
            <a:bodyPr>
              <a:spAutoFit/>
            </a:bodyPr>
            <a:lstStyle/>
            <a:p>
              <a:pPr fontAlgn="auto">
                <a:spcBef>
                  <a:spcPts val="0"/>
                </a:spcBef>
                <a:spcAft>
                  <a:spcPts val="0"/>
                </a:spcAft>
                <a:defRPr/>
              </a:pPr>
              <a:r>
                <a:rPr lang="es-ES" sz="1050" dirty="0">
                  <a:solidFill>
                    <a:schemeClr val="bg1"/>
                  </a:solidFill>
                  <a:latin typeface="+mn-lt"/>
                </a:rPr>
                <a:t>Esfera del Sol</a:t>
              </a:r>
            </a:p>
          </p:txBody>
        </p:sp>
        <p:sp>
          <p:nvSpPr>
            <p:cNvPr id="22" name="21 CuadroTexto"/>
            <p:cNvSpPr txBox="1"/>
            <p:nvPr/>
          </p:nvSpPr>
          <p:spPr>
            <a:xfrm>
              <a:off x="3929063" y="2785845"/>
              <a:ext cx="1500187" cy="253979"/>
            </a:xfrm>
            <a:prstGeom prst="rect">
              <a:avLst/>
            </a:prstGeom>
            <a:noFill/>
          </p:spPr>
          <p:txBody>
            <a:bodyPr>
              <a:spAutoFit/>
            </a:bodyPr>
            <a:lstStyle/>
            <a:p>
              <a:pPr fontAlgn="auto">
                <a:spcBef>
                  <a:spcPts val="0"/>
                </a:spcBef>
                <a:spcAft>
                  <a:spcPts val="0"/>
                </a:spcAft>
                <a:defRPr/>
              </a:pPr>
              <a:r>
                <a:rPr lang="es-ES" sz="1050" dirty="0">
                  <a:solidFill>
                    <a:schemeClr val="bg1"/>
                  </a:solidFill>
                  <a:latin typeface="+mn-lt"/>
                </a:rPr>
                <a:t>Esfera de la Luna</a:t>
              </a:r>
            </a:p>
          </p:txBody>
        </p:sp>
        <p:grpSp>
          <p:nvGrpSpPr>
            <p:cNvPr id="11277" name="33 Grupo"/>
            <p:cNvGrpSpPr>
              <a:grpSpLocks/>
            </p:cNvGrpSpPr>
            <p:nvPr/>
          </p:nvGrpSpPr>
          <p:grpSpPr bwMode="auto">
            <a:xfrm>
              <a:off x="3929063" y="2428687"/>
              <a:ext cx="4643437" cy="3938264"/>
              <a:chOff x="3214683" y="1920048"/>
              <a:chExt cx="4643437" cy="3938264"/>
            </a:xfrm>
          </p:grpSpPr>
          <p:sp>
            <p:nvSpPr>
              <p:cNvPr id="32" name="31 Estrella de 24 puntas"/>
              <p:cNvSpPr/>
              <p:nvPr/>
            </p:nvSpPr>
            <p:spPr>
              <a:xfrm>
                <a:off x="3643308" y="1920048"/>
                <a:ext cx="3786187" cy="3938264"/>
              </a:xfrm>
              <a:prstGeom prst="star24">
                <a:avLst/>
              </a:prstGeom>
              <a:solidFill>
                <a:srgbClr val="F4860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grpSp>
            <p:nvGrpSpPr>
              <p:cNvPr id="11288" name="10 Grupo"/>
              <p:cNvGrpSpPr>
                <a:grpSpLocks/>
              </p:cNvGrpSpPr>
              <p:nvPr/>
            </p:nvGrpSpPr>
            <p:grpSpPr bwMode="auto">
              <a:xfrm>
                <a:off x="3929058" y="2285143"/>
                <a:ext cx="3214687" cy="3216011"/>
                <a:chOff x="3929058" y="2285143"/>
                <a:chExt cx="3214687" cy="3216011"/>
              </a:xfrm>
            </p:grpSpPr>
            <p:sp>
              <p:nvSpPr>
                <p:cNvPr id="7" name="6 Elipse"/>
                <p:cNvSpPr/>
                <p:nvPr/>
              </p:nvSpPr>
              <p:spPr>
                <a:xfrm>
                  <a:off x="3929058" y="2285143"/>
                  <a:ext cx="3214687" cy="3216011"/>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8" name="7 Elipse"/>
                <p:cNvSpPr/>
                <p:nvPr/>
              </p:nvSpPr>
              <p:spPr>
                <a:xfrm>
                  <a:off x="4143370" y="2499438"/>
                  <a:ext cx="2786063" cy="2787421"/>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9" name="8 Elipse"/>
                <p:cNvSpPr/>
                <p:nvPr/>
              </p:nvSpPr>
              <p:spPr>
                <a:xfrm>
                  <a:off x="4357683" y="2713733"/>
                  <a:ext cx="2357437" cy="2358831"/>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10" name="9 Elipse"/>
                <p:cNvSpPr/>
                <p:nvPr/>
              </p:nvSpPr>
              <p:spPr>
                <a:xfrm>
                  <a:off x="4786308" y="3142323"/>
                  <a:ext cx="1571625" cy="1573084"/>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grpSp>
          <p:sp>
            <p:nvSpPr>
              <p:cNvPr id="12" name="11 Disco magnético"/>
              <p:cNvSpPr/>
              <p:nvPr/>
            </p:nvSpPr>
            <p:spPr>
              <a:xfrm>
                <a:off x="4786308" y="3715363"/>
                <a:ext cx="1571625" cy="714316"/>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cxnSp>
            <p:nvCxnSpPr>
              <p:cNvPr id="14" name="13 Conector recto"/>
              <p:cNvCxnSpPr/>
              <p:nvPr/>
            </p:nvCxnSpPr>
            <p:spPr>
              <a:xfrm>
                <a:off x="3214683" y="3786794"/>
                <a:ext cx="4643437" cy="71432"/>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19" name="18 Sol"/>
              <p:cNvSpPr/>
              <p:nvPr/>
            </p:nvSpPr>
            <p:spPr>
              <a:xfrm>
                <a:off x="6143620" y="2499438"/>
                <a:ext cx="285750" cy="277789"/>
              </a:xfrm>
              <a:prstGeom prst="sun">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21" name="20 Luna"/>
              <p:cNvSpPr/>
              <p:nvPr/>
            </p:nvSpPr>
            <p:spPr>
              <a:xfrm>
                <a:off x="4714870" y="2777227"/>
                <a:ext cx="76200" cy="152387"/>
              </a:xfrm>
              <a:prstGeom prst="moon">
                <a:avLst/>
              </a:prstGeom>
              <a:solidFill>
                <a:schemeClr val="tx2">
                  <a:lumMod val="9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23" name="22 Estrella de 4 puntas"/>
              <p:cNvSpPr/>
              <p:nvPr/>
            </p:nvSpPr>
            <p:spPr>
              <a:xfrm>
                <a:off x="5000620" y="3072478"/>
                <a:ext cx="71438" cy="71432"/>
              </a:xfrm>
              <a:prstGeom prst="star4">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24" name="23 Estrella de 4 puntas"/>
              <p:cNvSpPr/>
              <p:nvPr/>
            </p:nvSpPr>
            <p:spPr>
              <a:xfrm>
                <a:off x="5429245" y="2929615"/>
                <a:ext cx="71438" cy="71432"/>
              </a:xfrm>
              <a:prstGeom prst="star4">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25" name="24 Estrella de 4 puntas"/>
              <p:cNvSpPr/>
              <p:nvPr/>
            </p:nvSpPr>
            <p:spPr>
              <a:xfrm>
                <a:off x="4786308" y="3286774"/>
                <a:ext cx="71437" cy="71431"/>
              </a:xfrm>
              <a:prstGeom prst="star4">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26" name="25 Estrella de 4 puntas"/>
              <p:cNvSpPr/>
              <p:nvPr/>
            </p:nvSpPr>
            <p:spPr>
              <a:xfrm>
                <a:off x="5857870" y="3001047"/>
                <a:ext cx="71438" cy="71431"/>
              </a:xfrm>
              <a:prstGeom prst="star4">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27" name="26 Estrella de 4 puntas"/>
              <p:cNvSpPr/>
              <p:nvPr/>
            </p:nvSpPr>
            <p:spPr>
              <a:xfrm>
                <a:off x="6215058" y="3286774"/>
                <a:ext cx="71437" cy="71431"/>
              </a:xfrm>
              <a:prstGeom prst="star4">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28" name="27 Estrella de 4 puntas"/>
              <p:cNvSpPr/>
              <p:nvPr/>
            </p:nvSpPr>
            <p:spPr>
              <a:xfrm>
                <a:off x="6429370" y="3572500"/>
                <a:ext cx="71438" cy="71431"/>
              </a:xfrm>
              <a:prstGeom prst="star4">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29" name="28 Estrella de 4 puntas"/>
              <p:cNvSpPr/>
              <p:nvPr/>
            </p:nvSpPr>
            <p:spPr>
              <a:xfrm>
                <a:off x="4643433" y="3572500"/>
                <a:ext cx="71437" cy="71431"/>
              </a:xfrm>
              <a:prstGeom prst="star4">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grpSp>
        <p:sp>
          <p:nvSpPr>
            <p:cNvPr id="30" name="29 CuadroTexto"/>
            <p:cNvSpPr txBox="1"/>
            <p:nvPr/>
          </p:nvSpPr>
          <p:spPr>
            <a:xfrm>
              <a:off x="3286125" y="3428730"/>
              <a:ext cx="1500188" cy="253979"/>
            </a:xfrm>
            <a:prstGeom prst="rect">
              <a:avLst/>
            </a:prstGeom>
            <a:noFill/>
          </p:spPr>
          <p:txBody>
            <a:bodyPr>
              <a:spAutoFit/>
            </a:bodyPr>
            <a:lstStyle/>
            <a:p>
              <a:pPr fontAlgn="auto">
                <a:spcBef>
                  <a:spcPts val="0"/>
                </a:spcBef>
                <a:spcAft>
                  <a:spcPts val="0"/>
                </a:spcAft>
                <a:defRPr/>
              </a:pPr>
              <a:r>
                <a:rPr lang="es-ES" sz="1050" dirty="0">
                  <a:solidFill>
                    <a:schemeClr val="bg1"/>
                  </a:solidFill>
                  <a:latin typeface="+mn-lt"/>
                </a:rPr>
                <a:t>Esfera de las estrellas</a:t>
              </a:r>
            </a:p>
          </p:txBody>
        </p:sp>
        <p:sp>
          <p:nvSpPr>
            <p:cNvPr id="31" name="30 CuadroTexto"/>
            <p:cNvSpPr txBox="1"/>
            <p:nvPr/>
          </p:nvSpPr>
          <p:spPr>
            <a:xfrm>
              <a:off x="7643813" y="3357298"/>
              <a:ext cx="1500187" cy="253979"/>
            </a:xfrm>
            <a:prstGeom prst="rect">
              <a:avLst/>
            </a:prstGeom>
            <a:noFill/>
          </p:spPr>
          <p:txBody>
            <a:bodyPr>
              <a:spAutoFit/>
            </a:bodyPr>
            <a:lstStyle/>
            <a:p>
              <a:pPr fontAlgn="auto">
                <a:spcBef>
                  <a:spcPts val="0"/>
                </a:spcBef>
                <a:spcAft>
                  <a:spcPts val="0"/>
                </a:spcAft>
                <a:defRPr/>
              </a:pPr>
              <a:r>
                <a:rPr lang="es-ES" sz="1050" dirty="0">
                  <a:solidFill>
                    <a:schemeClr val="bg1"/>
                  </a:solidFill>
                  <a:latin typeface="+mn-lt"/>
                </a:rPr>
                <a:t>Esfera de las nubes</a:t>
              </a:r>
            </a:p>
          </p:txBody>
        </p:sp>
        <p:sp>
          <p:nvSpPr>
            <p:cNvPr id="35" name="34 CuadroTexto"/>
            <p:cNvSpPr txBox="1"/>
            <p:nvPr/>
          </p:nvSpPr>
          <p:spPr>
            <a:xfrm>
              <a:off x="5715000" y="2214393"/>
              <a:ext cx="1571625" cy="253979"/>
            </a:xfrm>
            <a:prstGeom prst="rect">
              <a:avLst/>
            </a:prstGeom>
            <a:noFill/>
          </p:spPr>
          <p:txBody>
            <a:bodyPr>
              <a:spAutoFit/>
            </a:bodyPr>
            <a:lstStyle/>
            <a:p>
              <a:pPr fontAlgn="auto">
                <a:spcBef>
                  <a:spcPts val="0"/>
                </a:spcBef>
                <a:spcAft>
                  <a:spcPts val="0"/>
                </a:spcAft>
                <a:defRPr/>
              </a:pPr>
              <a:r>
                <a:rPr lang="es-ES" sz="1050" dirty="0">
                  <a:solidFill>
                    <a:schemeClr val="bg1"/>
                  </a:solidFill>
                  <a:latin typeface="+mn-lt"/>
                </a:rPr>
                <a:t>Región de fuego</a:t>
              </a:r>
            </a:p>
          </p:txBody>
        </p:sp>
        <p:sp>
          <p:nvSpPr>
            <p:cNvPr id="11281" name="35 CuadroTexto"/>
            <p:cNvSpPr txBox="1">
              <a:spLocks noChangeArrowheads="1"/>
            </p:cNvSpPr>
            <p:nvPr/>
          </p:nvSpPr>
          <p:spPr bwMode="auto">
            <a:xfrm>
              <a:off x="5786446" y="4643446"/>
              <a:ext cx="1143008" cy="261610"/>
            </a:xfrm>
            <a:prstGeom prst="rect">
              <a:avLst/>
            </a:prstGeom>
            <a:noFill/>
            <a:ln w="9525">
              <a:noFill/>
              <a:miter lim="800000"/>
              <a:headEnd/>
              <a:tailEnd/>
            </a:ln>
          </p:spPr>
          <p:txBody>
            <a:bodyPr>
              <a:spAutoFit/>
            </a:bodyPr>
            <a:lstStyle/>
            <a:p>
              <a:pPr algn="ctr"/>
              <a:r>
                <a:rPr lang="es-ES" sz="1100" b="1">
                  <a:latin typeface="Calibri" pitchFamily="34" charset="0"/>
                </a:rPr>
                <a:t>Tierra</a:t>
              </a:r>
            </a:p>
          </p:txBody>
        </p:sp>
        <p:cxnSp>
          <p:nvCxnSpPr>
            <p:cNvPr id="38" name="37 Conector recto de flecha"/>
            <p:cNvCxnSpPr>
              <a:stCxn id="20" idx="2"/>
              <a:endCxn id="19" idx="3"/>
            </p:cNvCxnSpPr>
            <p:nvPr/>
          </p:nvCxnSpPr>
          <p:spPr>
            <a:xfrm rot="5400000">
              <a:off x="7358866" y="2681845"/>
              <a:ext cx="249216" cy="67945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40 Conector recto de flecha"/>
            <p:cNvCxnSpPr/>
            <p:nvPr/>
          </p:nvCxnSpPr>
          <p:spPr>
            <a:xfrm>
              <a:off x="4357688" y="3000140"/>
              <a:ext cx="1071562" cy="42859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3" name="42 Conector recto de flecha"/>
            <p:cNvCxnSpPr/>
            <p:nvPr/>
          </p:nvCxnSpPr>
          <p:spPr>
            <a:xfrm>
              <a:off x="4572000" y="3643025"/>
              <a:ext cx="857250" cy="285726"/>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5" name="44 Conector recto de flecha"/>
            <p:cNvCxnSpPr>
              <a:stCxn id="31" idx="2"/>
            </p:cNvCxnSpPr>
            <p:nvPr/>
          </p:nvCxnSpPr>
          <p:spPr>
            <a:xfrm rot="5400000">
              <a:off x="7288232" y="2966734"/>
              <a:ext cx="460337" cy="174942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 name="46 Conector recto de flecha"/>
            <p:cNvCxnSpPr>
              <a:stCxn id="35" idx="2"/>
            </p:cNvCxnSpPr>
            <p:nvPr/>
          </p:nvCxnSpPr>
          <p:spPr>
            <a:xfrm rot="5400000">
              <a:off x="6270632" y="2412802"/>
              <a:ext cx="174611" cy="28575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5"/>
          <p:cNvSpPr txBox="1">
            <a:spLocks noChangeArrowheads="1"/>
          </p:cNvSpPr>
          <p:nvPr/>
        </p:nvSpPr>
        <p:spPr bwMode="auto">
          <a:xfrm>
            <a:off x="2643188" y="428625"/>
            <a:ext cx="6143625" cy="3970338"/>
          </a:xfrm>
          <a:prstGeom prst="rect">
            <a:avLst/>
          </a:prstGeom>
          <a:noFill/>
          <a:ln w="9525">
            <a:noFill/>
            <a:miter lim="800000"/>
            <a:headEnd/>
            <a:tailEnd/>
          </a:ln>
        </p:spPr>
        <p:txBody>
          <a:bodyPr>
            <a:spAutoFit/>
          </a:bodyPr>
          <a:lstStyle/>
          <a:p>
            <a:pPr algn="just">
              <a:buFontTx/>
              <a:buBlip>
                <a:blip r:embed="rId2"/>
              </a:buBlip>
            </a:pPr>
            <a:r>
              <a:rPr lang="es-ES" dirty="0">
                <a:solidFill>
                  <a:schemeClr val="bg2"/>
                </a:solidFill>
                <a:latin typeface="Calibri" pitchFamily="34" charset="0"/>
              </a:rPr>
              <a:t> </a:t>
            </a:r>
            <a:r>
              <a:rPr lang="es-ES" dirty="0" err="1">
                <a:solidFill>
                  <a:schemeClr val="bg2"/>
                </a:solidFill>
                <a:latin typeface="Calibri" pitchFamily="34" charset="0"/>
              </a:rPr>
              <a:t>Anaxímenes</a:t>
            </a:r>
            <a:r>
              <a:rPr lang="es-ES" dirty="0">
                <a:solidFill>
                  <a:schemeClr val="bg2"/>
                </a:solidFill>
                <a:latin typeface="Calibri" pitchFamily="34" charset="0"/>
              </a:rPr>
              <a:t> de </a:t>
            </a:r>
            <a:r>
              <a:rPr lang="es-ES" dirty="0" err="1">
                <a:solidFill>
                  <a:schemeClr val="bg2"/>
                </a:solidFill>
                <a:latin typeface="Calibri" pitchFamily="34" charset="0"/>
              </a:rPr>
              <a:t>Mileto</a:t>
            </a:r>
            <a:r>
              <a:rPr lang="es-ES" dirty="0">
                <a:solidFill>
                  <a:schemeClr val="bg2"/>
                </a:solidFill>
                <a:latin typeface="Calibri" pitchFamily="34" charset="0"/>
              </a:rPr>
              <a:t> compartía el concepto de que existía un </a:t>
            </a:r>
            <a:r>
              <a:rPr lang="es-ES" dirty="0" err="1">
                <a:solidFill>
                  <a:schemeClr val="bg2"/>
                </a:solidFill>
                <a:latin typeface="Calibri" pitchFamily="34" charset="0"/>
              </a:rPr>
              <a:t>arjé</a:t>
            </a:r>
            <a:r>
              <a:rPr lang="es-ES" dirty="0">
                <a:solidFill>
                  <a:schemeClr val="bg2"/>
                </a:solidFill>
                <a:latin typeface="Calibri" pitchFamily="34" charset="0"/>
              </a:rPr>
              <a:t> concreto, aunque para él era </a:t>
            </a:r>
            <a:r>
              <a:rPr lang="es-ES" b="1" u="sng" dirty="0">
                <a:solidFill>
                  <a:schemeClr val="bg2"/>
                </a:solidFill>
                <a:latin typeface="Calibri" pitchFamily="34" charset="0"/>
              </a:rPr>
              <a:t>el aire</a:t>
            </a:r>
            <a:r>
              <a:rPr lang="es-ES" dirty="0">
                <a:solidFill>
                  <a:schemeClr val="bg2"/>
                </a:solidFill>
                <a:latin typeface="Calibri" pitchFamily="34" charset="0"/>
              </a:rPr>
              <a:t>; de cuya condensación se originan todas las cosas. Su fundamento para sostener tal cosa, era que el aire es necesario para todo lo que tiene vida.</a:t>
            </a:r>
          </a:p>
          <a:p>
            <a:pPr algn="just"/>
            <a:endParaRPr lang="es-ES" dirty="0">
              <a:solidFill>
                <a:schemeClr val="bg2"/>
              </a:solidFill>
              <a:latin typeface="Calibri" pitchFamily="34" charset="0"/>
            </a:endParaRPr>
          </a:p>
          <a:p>
            <a:pPr algn="just">
              <a:buFontTx/>
              <a:buBlip>
                <a:blip r:embed="rId2"/>
              </a:buBlip>
            </a:pPr>
            <a:r>
              <a:rPr lang="es-ES" dirty="0">
                <a:solidFill>
                  <a:schemeClr val="bg2"/>
                </a:solidFill>
                <a:latin typeface="Calibri" pitchFamily="34" charset="0"/>
              </a:rPr>
              <a:t>  Todo se explica a partir del aire mediante dos procesos:</a:t>
            </a:r>
          </a:p>
          <a:p>
            <a:pPr algn="just">
              <a:buFontTx/>
              <a:buBlip>
                <a:blip r:embed="rId2"/>
              </a:buBlip>
            </a:pPr>
            <a:endParaRPr lang="es-ES" dirty="0">
              <a:solidFill>
                <a:schemeClr val="bg2"/>
              </a:solidFill>
              <a:latin typeface="Calibri" pitchFamily="34" charset="0"/>
            </a:endParaRPr>
          </a:p>
          <a:p>
            <a:pPr lvl="1" algn="just">
              <a:buClr>
                <a:srgbClr val="FFFF00"/>
              </a:buClr>
              <a:buFont typeface="Wingdings" pitchFamily="2" charset="2"/>
              <a:buChar char="Ø"/>
            </a:pPr>
            <a:r>
              <a:rPr lang="es-ES" dirty="0">
                <a:solidFill>
                  <a:schemeClr val="bg2"/>
                </a:solidFill>
                <a:latin typeface="Calibri" pitchFamily="34" charset="0"/>
              </a:rPr>
              <a:t> </a:t>
            </a:r>
            <a:r>
              <a:rPr lang="es-ES" b="1" dirty="0">
                <a:solidFill>
                  <a:schemeClr val="bg2"/>
                </a:solidFill>
                <a:latin typeface="Calibri" pitchFamily="34" charset="0"/>
              </a:rPr>
              <a:t>Condensación </a:t>
            </a:r>
            <a:r>
              <a:rPr lang="es-ES" dirty="0">
                <a:solidFill>
                  <a:schemeClr val="bg2"/>
                </a:solidFill>
                <a:latin typeface="Calibri" pitchFamily="34" charset="0"/>
              </a:rPr>
              <a:t>por la que se produce el frío, por ella el aire se convierte en agua y en tierra.</a:t>
            </a:r>
          </a:p>
          <a:p>
            <a:pPr lvl="1" algn="just">
              <a:buClr>
                <a:srgbClr val="FFFF00"/>
              </a:buClr>
              <a:buFont typeface="Wingdings" pitchFamily="2" charset="2"/>
              <a:buChar char="Ø"/>
            </a:pPr>
            <a:r>
              <a:rPr lang="es-ES" dirty="0">
                <a:solidFill>
                  <a:schemeClr val="bg2"/>
                </a:solidFill>
                <a:latin typeface="Calibri" pitchFamily="34" charset="0"/>
              </a:rPr>
              <a:t> </a:t>
            </a:r>
            <a:r>
              <a:rPr lang="es-ES" b="1" dirty="0" err="1">
                <a:solidFill>
                  <a:schemeClr val="bg2"/>
                </a:solidFill>
                <a:latin typeface="Calibri" pitchFamily="34" charset="0"/>
              </a:rPr>
              <a:t>Rarefación</a:t>
            </a:r>
            <a:r>
              <a:rPr lang="es-ES" b="1" dirty="0">
                <a:solidFill>
                  <a:schemeClr val="bg2"/>
                </a:solidFill>
                <a:latin typeface="Calibri" pitchFamily="34" charset="0"/>
              </a:rPr>
              <a:t> </a:t>
            </a:r>
            <a:r>
              <a:rPr lang="es-ES" dirty="0">
                <a:solidFill>
                  <a:schemeClr val="bg2"/>
                </a:solidFill>
                <a:latin typeface="Calibri" pitchFamily="34" charset="0"/>
              </a:rPr>
              <a:t>(dilatación) por la que se produce calor y que da lugar al fuego.</a:t>
            </a:r>
          </a:p>
          <a:p>
            <a:pPr lvl="1" algn="just">
              <a:buClr>
                <a:srgbClr val="FFFF00"/>
              </a:buClr>
              <a:buFont typeface="Wingdings" pitchFamily="2" charset="2"/>
              <a:buChar char="Ø"/>
            </a:pPr>
            <a:endParaRPr lang="es-ES" dirty="0">
              <a:latin typeface="Calibri" pitchFamily="34" charset="0"/>
            </a:endParaRPr>
          </a:p>
          <a:p>
            <a:pPr algn="just">
              <a:buClr>
                <a:srgbClr val="FFFF00"/>
              </a:buClr>
            </a:pPr>
            <a:r>
              <a:rPr lang="es-ES" dirty="0">
                <a:latin typeface="Calibri" pitchFamily="34" charset="0"/>
              </a:rPr>
              <a:t> </a:t>
            </a:r>
          </a:p>
        </p:txBody>
      </p:sp>
      <p:sp>
        <p:nvSpPr>
          <p:cNvPr id="12291" name="Text Box 7"/>
          <p:cNvSpPr txBox="1">
            <a:spLocks noChangeArrowheads="1"/>
          </p:cNvSpPr>
          <p:nvPr/>
        </p:nvSpPr>
        <p:spPr bwMode="auto">
          <a:xfrm>
            <a:off x="285750" y="285750"/>
            <a:ext cx="2305050" cy="466725"/>
          </a:xfrm>
          <a:prstGeom prst="rect">
            <a:avLst/>
          </a:prstGeom>
          <a:solidFill>
            <a:srgbClr val="FFC000"/>
          </a:solidFill>
          <a:ln w="9525">
            <a:noFill/>
            <a:miter lim="800000"/>
            <a:headEnd/>
            <a:tailEnd/>
          </a:ln>
        </p:spPr>
        <p:txBody>
          <a:bodyPr>
            <a:spAutoFit/>
          </a:bodyPr>
          <a:lstStyle/>
          <a:p>
            <a:pPr>
              <a:spcBef>
                <a:spcPct val="50000"/>
              </a:spcBef>
            </a:pPr>
            <a:r>
              <a:rPr lang="es-ES" sz="2400">
                <a:latin typeface="Calibri" pitchFamily="34" charset="0"/>
              </a:rPr>
              <a:t>ANAXÍMENES</a:t>
            </a:r>
          </a:p>
        </p:txBody>
      </p:sp>
      <p:sp>
        <p:nvSpPr>
          <p:cNvPr id="12292" name="12 Rectángulo"/>
          <p:cNvSpPr>
            <a:spLocks noChangeArrowheads="1"/>
          </p:cNvSpPr>
          <p:nvPr/>
        </p:nvSpPr>
        <p:spPr bwMode="auto">
          <a:xfrm>
            <a:off x="500063" y="3643313"/>
            <a:ext cx="1804987" cy="369887"/>
          </a:xfrm>
          <a:prstGeom prst="rect">
            <a:avLst/>
          </a:prstGeom>
          <a:noFill/>
          <a:ln w="9525">
            <a:noFill/>
            <a:miter lim="800000"/>
            <a:headEnd/>
            <a:tailEnd/>
          </a:ln>
        </p:spPr>
        <p:txBody>
          <a:bodyPr wrap="none">
            <a:spAutoFit/>
          </a:bodyPr>
          <a:lstStyle/>
          <a:p>
            <a:r>
              <a:rPr lang="es-ES" b="1">
                <a:solidFill>
                  <a:srgbClr val="C00000"/>
                </a:solidFill>
                <a:latin typeface="Calibri" pitchFamily="34" charset="0"/>
              </a:rPr>
              <a:t>588 - 524 A.C. </a:t>
            </a:r>
          </a:p>
        </p:txBody>
      </p:sp>
      <p:pic>
        <p:nvPicPr>
          <p:cNvPr id="12293" name="Picture 14" descr="http://www.pensament.com/filoxarxa/imatges/anaximenes.jpg"/>
          <p:cNvPicPr>
            <a:picLocks noChangeAspect="1" noChangeArrowheads="1"/>
          </p:cNvPicPr>
          <p:nvPr/>
        </p:nvPicPr>
        <p:blipFill>
          <a:blip r:embed="rId3" cstate="print"/>
          <a:srcRect/>
          <a:stretch>
            <a:fillRect/>
          </a:stretch>
        </p:blipFill>
        <p:spPr bwMode="auto">
          <a:xfrm>
            <a:off x="6143625" y="3857625"/>
            <a:ext cx="2714625" cy="2724150"/>
          </a:xfrm>
          <a:prstGeom prst="rect">
            <a:avLst/>
          </a:prstGeom>
          <a:noFill/>
          <a:ln w="9525">
            <a:noFill/>
            <a:miter lim="800000"/>
            <a:headEnd/>
            <a:tailEnd/>
          </a:ln>
        </p:spPr>
      </p:pic>
      <p:sp>
        <p:nvSpPr>
          <p:cNvPr id="12294" name="6 CuadroTexto"/>
          <p:cNvSpPr txBox="1">
            <a:spLocks noChangeArrowheads="1"/>
          </p:cNvSpPr>
          <p:nvPr/>
        </p:nvSpPr>
        <p:spPr bwMode="auto">
          <a:xfrm>
            <a:off x="285750" y="4000500"/>
            <a:ext cx="5357813" cy="2308324"/>
          </a:xfrm>
          <a:prstGeom prst="rect">
            <a:avLst/>
          </a:prstGeom>
          <a:noFill/>
          <a:ln w="9525">
            <a:noFill/>
            <a:miter lim="800000"/>
            <a:headEnd/>
            <a:tailEnd/>
          </a:ln>
        </p:spPr>
        <p:txBody>
          <a:bodyPr>
            <a:spAutoFit/>
          </a:bodyPr>
          <a:lstStyle/>
          <a:p>
            <a:pPr algn="just">
              <a:buFontTx/>
              <a:buBlip>
                <a:blip r:embed="rId2"/>
              </a:buBlip>
            </a:pPr>
            <a:r>
              <a:rPr lang="es-ES" dirty="0">
                <a:latin typeface="Calibri" pitchFamily="34" charset="0"/>
              </a:rPr>
              <a:t> </a:t>
            </a:r>
            <a:r>
              <a:rPr lang="es-ES" dirty="0">
                <a:solidFill>
                  <a:srgbClr val="FF0000"/>
                </a:solidFill>
                <a:latin typeface="Calibri" pitchFamily="34" charset="0"/>
              </a:rPr>
              <a:t>Los distintos elementos (aire, agua, tierra y fuego) difieren entre sí cuantitativamente aunque no cualitativamente.</a:t>
            </a:r>
          </a:p>
          <a:p>
            <a:pPr algn="just">
              <a:buFontTx/>
              <a:buBlip>
                <a:blip r:embed="rId2"/>
              </a:buBlip>
            </a:pPr>
            <a:endParaRPr lang="es-ES" dirty="0">
              <a:latin typeface="Calibri" pitchFamily="34" charset="0"/>
            </a:endParaRPr>
          </a:p>
          <a:p>
            <a:pPr algn="just">
              <a:buFontTx/>
              <a:buBlip>
                <a:blip r:embed="rId2"/>
              </a:buBlip>
            </a:pPr>
            <a:r>
              <a:rPr lang="es-ES" dirty="0">
                <a:latin typeface="Calibri" pitchFamily="34" charset="0"/>
              </a:rPr>
              <a:t> Tiene una concepción del mundo como algo vivo:</a:t>
            </a:r>
          </a:p>
          <a:p>
            <a:pPr algn="just"/>
            <a:r>
              <a:rPr lang="es-ES" dirty="0">
                <a:solidFill>
                  <a:srgbClr val="FF0000"/>
                </a:solidFill>
                <a:latin typeface="Calibri" pitchFamily="34" charset="0"/>
              </a:rPr>
              <a:t>“De la misma manera que nuestra alma, que es el aire, igualmente un soplo y el aire envuelven el mundo entero.”</a:t>
            </a:r>
          </a:p>
        </p:txBody>
      </p:sp>
      <p:pic>
        <p:nvPicPr>
          <p:cNvPr id="12295" name="Picture 2" descr="http://sapiens.ya.com/webfilosofia/tales.jpg"/>
          <p:cNvPicPr>
            <a:picLocks noChangeAspect="1" noChangeArrowheads="1"/>
          </p:cNvPicPr>
          <p:nvPr/>
        </p:nvPicPr>
        <p:blipFill>
          <a:blip r:embed="rId4" cstate="print"/>
          <a:srcRect/>
          <a:stretch>
            <a:fillRect/>
          </a:stretch>
        </p:blipFill>
        <p:spPr bwMode="auto">
          <a:xfrm>
            <a:off x="285750" y="928688"/>
            <a:ext cx="2143125" cy="2651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4"/>
          <p:cNvSpPr txBox="1">
            <a:spLocks noChangeArrowheads="1"/>
          </p:cNvSpPr>
          <p:nvPr/>
        </p:nvSpPr>
        <p:spPr bwMode="auto">
          <a:xfrm>
            <a:off x="3500438" y="1500188"/>
            <a:ext cx="5357812" cy="4524315"/>
          </a:xfrm>
          <a:prstGeom prst="rect">
            <a:avLst/>
          </a:prstGeom>
          <a:noFill/>
          <a:ln w="9525">
            <a:noFill/>
            <a:miter lim="800000"/>
            <a:headEnd/>
            <a:tailEnd/>
          </a:ln>
        </p:spPr>
        <p:txBody>
          <a:bodyPr>
            <a:spAutoFit/>
          </a:bodyPr>
          <a:lstStyle/>
          <a:p>
            <a:pPr algn="just"/>
            <a:endParaRPr lang="es-ES" dirty="0">
              <a:latin typeface="Calibri" pitchFamily="34" charset="0"/>
            </a:endParaRPr>
          </a:p>
          <a:p>
            <a:pPr algn="just"/>
            <a:r>
              <a:rPr lang="es-ES" b="1" u="sng" dirty="0">
                <a:solidFill>
                  <a:srgbClr val="C00000"/>
                </a:solidFill>
                <a:latin typeface="Calibri" pitchFamily="34" charset="0"/>
              </a:rPr>
              <a:t>Su concepción dialéctica de la realidad se basa en:</a:t>
            </a:r>
          </a:p>
          <a:p>
            <a:pPr algn="just"/>
            <a:endParaRPr lang="es-ES" dirty="0">
              <a:latin typeface="Calibri" pitchFamily="34" charset="0"/>
            </a:endParaRPr>
          </a:p>
          <a:p>
            <a:pPr algn="just">
              <a:buFontTx/>
              <a:buBlip>
                <a:blip r:embed="rId2"/>
              </a:buBlip>
            </a:pPr>
            <a:r>
              <a:rPr lang="es-ES" b="1" dirty="0">
                <a:solidFill>
                  <a:srgbClr val="C00000"/>
                </a:solidFill>
                <a:latin typeface="Calibri" pitchFamily="34" charset="0"/>
              </a:rPr>
              <a:t>Todo está en permanente cambio </a:t>
            </a:r>
            <a:r>
              <a:rPr lang="es-ES" dirty="0">
                <a:solidFill>
                  <a:schemeClr val="bg2"/>
                </a:solidFill>
                <a:latin typeface="Calibri" pitchFamily="34" charset="0"/>
              </a:rPr>
              <a:t>(</a:t>
            </a:r>
            <a:r>
              <a:rPr lang="es-ES" i="1" dirty="0">
                <a:solidFill>
                  <a:schemeClr val="bg2"/>
                </a:solidFill>
                <a:latin typeface="Calibri" pitchFamily="34" charset="0"/>
              </a:rPr>
              <a:t>panta rey</a:t>
            </a:r>
            <a:r>
              <a:rPr lang="es-ES" dirty="0">
                <a:solidFill>
                  <a:schemeClr val="bg2"/>
                </a:solidFill>
                <a:latin typeface="Calibri" pitchFamily="34" charset="0"/>
              </a:rPr>
              <a:t>). No hay ni se puede desear un mundo estancado.</a:t>
            </a:r>
          </a:p>
          <a:p>
            <a:pPr algn="just">
              <a:buFontTx/>
              <a:buBlip>
                <a:blip r:embed="rId2"/>
              </a:buBlip>
            </a:pPr>
            <a:endParaRPr lang="es-ES" dirty="0">
              <a:latin typeface="Calibri" pitchFamily="34" charset="0"/>
            </a:endParaRPr>
          </a:p>
          <a:p>
            <a:pPr algn="just">
              <a:buFontTx/>
              <a:buBlip>
                <a:blip r:embed="rId2"/>
              </a:buBlip>
            </a:pPr>
            <a:r>
              <a:rPr lang="es-ES" dirty="0">
                <a:latin typeface="Calibri" pitchFamily="34" charset="0"/>
              </a:rPr>
              <a:t> </a:t>
            </a:r>
            <a:r>
              <a:rPr lang="es-ES" b="1" dirty="0">
                <a:solidFill>
                  <a:srgbClr val="C00000"/>
                </a:solidFill>
                <a:latin typeface="Calibri" pitchFamily="34" charset="0"/>
              </a:rPr>
              <a:t>Todo lo que vive, vive por la destrucción de otras cosas</a:t>
            </a:r>
            <a:r>
              <a:rPr lang="es-ES" dirty="0">
                <a:solidFill>
                  <a:srgbClr val="C00000"/>
                </a:solidFill>
                <a:latin typeface="Calibri" pitchFamily="34" charset="0"/>
              </a:rPr>
              <a:t>. </a:t>
            </a:r>
            <a:r>
              <a:rPr lang="es-ES" i="1" dirty="0">
                <a:solidFill>
                  <a:schemeClr val="bg2"/>
                </a:solidFill>
                <a:latin typeface="Calibri" pitchFamily="34" charset="0"/>
              </a:rPr>
              <a:t>El fuego vive por la muerte del aire, y el aire por la del fuego; el agua vive por la muerte de la tierra, y la tierra por la del agua. </a:t>
            </a:r>
          </a:p>
          <a:p>
            <a:pPr algn="just">
              <a:buFontTx/>
              <a:buBlip>
                <a:blip r:embed="rId2"/>
              </a:buBlip>
            </a:pPr>
            <a:endParaRPr lang="es-ES" dirty="0">
              <a:latin typeface="Calibri" pitchFamily="34" charset="0"/>
            </a:endParaRPr>
          </a:p>
          <a:p>
            <a:pPr algn="just">
              <a:buFontTx/>
              <a:buBlip>
                <a:blip r:embed="rId2"/>
              </a:buBlip>
            </a:pPr>
            <a:r>
              <a:rPr lang="es-ES" b="1" dirty="0">
                <a:latin typeface="Calibri" pitchFamily="34" charset="0"/>
              </a:rPr>
              <a:t> </a:t>
            </a:r>
            <a:r>
              <a:rPr lang="es-ES" b="1" dirty="0">
                <a:solidFill>
                  <a:srgbClr val="C00000"/>
                </a:solidFill>
                <a:latin typeface="Calibri" pitchFamily="34" charset="0"/>
              </a:rPr>
              <a:t>El cambio es oposición de contrarios</a:t>
            </a:r>
            <a:r>
              <a:rPr lang="es-ES" b="1" dirty="0">
                <a:latin typeface="Calibri" pitchFamily="34" charset="0"/>
              </a:rPr>
              <a:t>. </a:t>
            </a:r>
            <a:r>
              <a:rPr lang="es-ES" dirty="0">
                <a:solidFill>
                  <a:schemeClr val="bg2"/>
                </a:solidFill>
                <a:latin typeface="Calibri" pitchFamily="34" charset="0"/>
              </a:rPr>
              <a:t>La ley oculta de la naturaleza es que todas las cosas viven en pugna, la cual es la esencia para la vida y por consiguiente buena. Afirmaba en un sentido metafórico que </a:t>
            </a:r>
            <a:r>
              <a:rPr lang="es-ES" i="1" dirty="0">
                <a:solidFill>
                  <a:schemeClr val="bg2"/>
                </a:solidFill>
                <a:latin typeface="Calibri" pitchFamily="34" charset="0"/>
              </a:rPr>
              <a:t>la guerra es el padre y el rey de todas las cosas. </a:t>
            </a:r>
          </a:p>
        </p:txBody>
      </p:sp>
      <p:pic>
        <p:nvPicPr>
          <p:cNvPr id="13315" name="Picture 8" descr="heraclitus_1628_Brugghen"/>
          <p:cNvPicPr>
            <a:picLocks noChangeAspect="1" noChangeArrowheads="1"/>
          </p:cNvPicPr>
          <p:nvPr/>
        </p:nvPicPr>
        <p:blipFill>
          <a:blip r:embed="rId3" cstate="print"/>
          <a:srcRect/>
          <a:stretch>
            <a:fillRect/>
          </a:stretch>
        </p:blipFill>
        <p:spPr bwMode="auto">
          <a:xfrm>
            <a:off x="142875" y="2071688"/>
            <a:ext cx="3208338" cy="4000500"/>
          </a:xfrm>
          <a:prstGeom prst="rect">
            <a:avLst/>
          </a:prstGeom>
          <a:noFill/>
          <a:ln w="9525">
            <a:solidFill>
              <a:schemeClr val="tx1"/>
            </a:solidFill>
            <a:miter lim="800000"/>
            <a:headEnd/>
            <a:tailEnd/>
          </a:ln>
        </p:spPr>
      </p:pic>
      <p:sp>
        <p:nvSpPr>
          <p:cNvPr id="13316" name="8 CuadroTexto"/>
          <p:cNvSpPr txBox="1">
            <a:spLocks noChangeArrowheads="1"/>
          </p:cNvSpPr>
          <p:nvPr/>
        </p:nvSpPr>
        <p:spPr bwMode="auto">
          <a:xfrm>
            <a:off x="357188" y="214313"/>
            <a:ext cx="3714750" cy="461962"/>
          </a:xfrm>
          <a:prstGeom prst="rect">
            <a:avLst/>
          </a:prstGeom>
          <a:solidFill>
            <a:srgbClr val="FFC000"/>
          </a:solidFill>
          <a:ln w="9525">
            <a:noFill/>
            <a:miter lim="800000"/>
            <a:headEnd/>
            <a:tailEnd/>
          </a:ln>
        </p:spPr>
        <p:txBody>
          <a:bodyPr>
            <a:spAutoFit/>
          </a:bodyPr>
          <a:lstStyle/>
          <a:p>
            <a:r>
              <a:rPr lang="es-ES" sz="2400">
                <a:latin typeface="Calibri" pitchFamily="34" charset="0"/>
              </a:rPr>
              <a:t>HERÁCLITO DE ÉFESO</a:t>
            </a:r>
          </a:p>
        </p:txBody>
      </p:sp>
      <p:sp>
        <p:nvSpPr>
          <p:cNvPr id="13317" name="9 Rectángulo"/>
          <p:cNvSpPr>
            <a:spLocks noChangeArrowheads="1"/>
          </p:cNvSpPr>
          <p:nvPr/>
        </p:nvSpPr>
        <p:spPr bwMode="auto">
          <a:xfrm>
            <a:off x="357188" y="714375"/>
            <a:ext cx="8358187" cy="923925"/>
          </a:xfrm>
          <a:prstGeom prst="rect">
            <a:avLst/>
          </a:prstGeom>
          <a:noFill/>
          <a:ln w="9525">
            <a:noFill/>
            <a:miter lim="800000"/>
            <a:headEnd/>
            <a:tailEnd/>
          </a:ln>
        </p:spPr>
        <p:txBody>
          <a:bodyPr>
            <a:spAutoFit/>
          </a:bodyPr>
          <a:lstStyle/>
          <a:p>
            <a:pPr algn="just"/>
            <a:r>
              <a:rPr lang="es-ES">
                <a:latin typeface="Calibri" pitchFamily="34" charset="0"/>
              </a:rPr>
              <a:t>Nació y vivió en Éfeso (Jonia, Asia Menor) a finales del siglo VI a.C. y comienzos del V a.C. . De familia aristocrática, escribió en forma de aforismos, de contenido nada fácil de interpretar. </a:t>
            </a:r>
          </a:p>
        </p:txBody>
      </p:sp>
      <p:sp>
        <p:nvSpPr>
          <p:cNvPr id="13318" name="5 CuadroTexto"/>
          <p:cNvSpPr txBox="1">
            <a:spLocks noChangeArrowheads="1"/>
          </p:cNvSpPr>
          <p:nvPr/>
        </p:nvSpPr>
        <p:spPr bwMode="auto">
          <a:xfrm>
            <a:off x="4214813" y="285750"/>
            <a:ext cx="2000250" cy="369888"/>
          </a:xfrm>
          <a:prstGeom prst="rect">
            <a:avLst/>
          </a:prstGeom>
          <a:noFill/>
          <a:ln w="9525">
            <a:noFill/>
            <a:miter lim="800000"/>
            <a:headEnd/>
            <a:tailEnd/>
          </a:ln>
        </p:spPr>
        <p:txBody>
          <a:bodyPr>
            <a:spAutoFit/>
          </a:bodyPr>
          <a:lstStyle/>
          <a:p>
            <a:r>
              <a:rPr lang="es-ES" b="1" dirty="0">
                <a:solidFill>
                  <a:srgbClr val="C00000"/>
                </a:solidFill>
                <a:latin typeface="Calibri" pitchFamily="34" charset="0"/>
              </a:rPr>
              <a:t>544 – 484 AC</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11"/>
          <p:cNvSpPr txBox="1">
            <a:spLocks noChangeArrowheads="1"/>
          </p:cNvSpPr>
          <p:nvPr/>
        </p:nvSpPr>
        <p:spPr bwMode="auto">
          <a:xfrm>
            <a:off x="214313" y="214313"/>
            <a:ext cx="8497887" cy="923925"/>
          </a:xfrm>
          <a:prstGeom prst="rect">
            <a:avLst/>
          </a:prstGeom>
          <a:noFill/>
          <a:ln w="9525">
            <a:noFill/>
            <a:miter lim="800000"/>
            <a:headEnd/>
            <a:tailEnd/>
          </a:ln>
        </p:spPr>
        <p:txBody>
          <a:bodyPr>
            <a:spAutoFit/>
          </a:bodyPr>
          <a:lstStyle/>
          <a:p>
            <a:pPr algn="just">
              <a:spcBef>
                <a:spcPct val="50000"/>
              </a:spcBef>
              <a:buFontTx/>
              <a:buBlip>
                <a:blip r:embed="rId2"/>
              </a:buBlip>
            </a:pPr>
            <a:r>
              <a:rPr lang="es-ES" b="1" dirty="0">
                <a:latin typeface="Calibri" pitchFamily="34" charset="0"/>
              </a:rPr>
              <a:t> </a:t>
            </a:r>
            <a:r>
              <a:rPr lang="es-ES" b="1" dirty="0">
                <a:solidFill>
                  <a:srgbClr val="C00000"/>
                </a:solidFill>
                <a:latin typeface="Calibri" pitchFamily="34" charset="0"/>
              </a:rPr>
              <a:t>Los contrarios se necesitan</a:t>
            </a:r>
            <a:r>
              <a:rPr lang="es-ES" dirty="0">
                <a:solidFill>
                  <a:srgbClr val="C00000"/>
                </a:solidFill>
                <a:latin typeface="Calibri" pitchFamily="34" charset="0"/>
              </a:rPr>
              <a:t>: </a:t>
            </a:r>
            <a:r>
              <a:rPr lang="es-ES" dirty="0">
                <a:solidFill>
                  <a:schemeClr val="bg2"/>
                </a:solidFill>
                <a:latin typeface="Calibri" pitchFamily="34" charset="0"/>
              </a:rPr>
              <a:t>la realidad es unidad de contrarios. A pesar del cambio y de la contradicción, </a:t>
            </a:r>
            <a:r>
              <a:rPr lang="es-ES" b="1" dirty="0">
                <a:solidFill>
                  <a:schemeClr val="bg2"/>
                </a:solidFill>
                <a:latin typeface="Calibri" pitchFamily="34" charset="0"/>
              </a:rPr>
              <a:t>existe simultáneamente una armonía</a:t>
            </a:r>
            <a:r>
              <a:rPr lang="es-ES" dirty="0">
                <a:solidFill>
                  <a:schemeClr val="bg2"/>
                </a:solidFill>
                <a:latin typeface="Calibri" pitchFamily="34" charset="0"/>
              </a:rPr>
              <a:t>. Heráclito puede ser considerado el padre del </a:t>
            </a:r>
            <a:r>
              <a:rPr lang="es-ES" u="sng" dirty="0">
                <a:solidFill>
                  <a:schemeClr val="bg2"/>
                </a:solidFill>
                <a:latin typeface="Calibri" pitchFamily="34" charset="0"/>
              </a:rPr>
              <a:t>pensamiento dialéctico.</a:t>
            </a:r>
            <a:r>
              <a:rPr lang="es-ES" dirty="0">
                <a:solidFill>
                  <a:schemeClr val="bg2"/>
                </a:solidFill>
                <a:latin typeface="Calibri" pitchFamily="34" charset="0"/>
              </a:rPr>
              <a:t> </a:t>
            </a:r>
          </a:p>
        </p:txBody>
      </p:sp>
      <p:sp>
        <p:nvSpPr>
          <p:cNvPr id="14339" name="Text Box 12"/>
          <p:cNvSpPr txBox="1">
            <a:spLocks noChangeArrowheads="1"/>
          </p:cNvSpPr>
          <p:nvPr/>
        </p:nvSpPr>
        <p:spPr bwMode="auto">
          <a:xfrm>
            <a:off x="500034" y="1357298"/>
            <a:ext cx="5857875" cy="1569660"/>
          </a:xfrm>
          <a:prstGeom prst="rect">
            <a:avLst/>
          </a:prstGeom>
          <a:noFill/>
          <a:ln w="9525">
            <a:noFill/>
            <a:miter lim="800000"/>
            <a:headEnd/>
            <a:tailEnd/>
          </a:ln>
        </p:spPr>
        <p:txBody>
          <a:bodyPr>
            <a:spAutoFit/>
          </a:bodyPr>
          <a:lstStyle/>
          <a:p>
            <a:pPr algn="just"/>
            <a:r>
              <a:rPr lang="es-ES" i="1" dirty="0">
                <a:latin typeface="Calibri" pitchFamily="34" charset="0"/>
              </a:rPr>
              <a:t>“</a:t>
            </a:r>
            <a:r>
              <a:rPr lang="es-ES" i="1" dirty="0">
                <a:solidFill>
                  <a:schemeClr val="bg2"/>
                </a:solidFill>
                <a:latin typeface="Calibri" pitchFamily="34" charset="0"/>
              </a:rPr>
              <a:t>Lo que hay en nosotros es siempre uno y lo mismo: vida y muerte, vigilia y sueño, juventud y vejez, ya que el cambio del uno da lugar al otro y recíprocamente”</a:t>
            </a:r>
            <a:br>
              <a:rPr lang="es-ES" i="1" dirty="0">
                <a:solidFill>
                  <a:schemeClr val="bg2"/>
                </a:solidFill>
                <a:latin typeface="Calibri" pitchFamily="34" charset="0"/>
              </a:rPr>
            </a:br>
            <a:r>
              <a:rPr lang="es-ES" i="1" dirty="0">
                <a:solidFill>
                  <a:schemeClr val="bg2"/>
                </a:solidFill>
                <a:latin typeface="Calibri" pitchFamily="34" charset="0"/>
              </a:rPr>
              <a:t>“Nos bañamos y no nos bañamos en el mismo río: somos y no somos. No se puede entrar dos veces en el mismo río</a:t>
            </a:r>
            <a:r>
              <a:rPr lang="es-ES" sz="2400" i="1" dirty="0">
                <a:solidFill>
                  <a:schemeClr val="bg2"/>
                </a:solidFill>
                <a:latin typeface="Calibri" pitchFamily="34" charset="0"/>
              </a:rPr>
              <a:t>”</a:t>
            </a:r>
          </a:p>
        </p:txBody>
      </p:sp>
      <p:pic>
        <p:nvPicPr>
          <p:cNvPr id="14340" name="Picture 7" descr="heraclitus"/>
          <p:cNvPicPr>
            <a:picLocks noChangeAspect="1" noChangeArrowheads="1"/>
          </p:cNvPicPr>
          <p:nvPr/>
        </p:nvPicPr>
        <p:blipFill>
          <a:blip r:embed="rId3" cstate="print"/>
          <a:srcRect/>
          <a:stretch>
            <a:fillRect/>
          </a:stretch>
        </p:blipFill>
        <p:spPr bwMode="auto">
          <a:xfrm>
            <a:off x="6500813" y="1214438"/>
            <a:ext cx="2214562" cy="1924050"/>
          </a:xfrm>
          <a:prstGeom prst="rect">
            <a:avLst/>
          </a:prstGeom>
          <a:noFill/>
          <a:ln w="9525">
            <a:solidFill>
              <a:schemeClr val="tx1"/>
            </a:solidFill>
            <a:miter lim="800000"/>
            <a:headEnd/>
            <a:tailEnd/>
          </a:ln>
        </p:spPr>
      </p:pic>
      <p:sp>
        <p:nvSpPr>
          <p:cNvPr id="14341" name="Text Box 6"/>
          <p:cNvSpPr txBox="1">
            <a:spLocks noChangeArrowheads="1"/>
          </p:cNvSpPr>
          <p:nvPr/>
        </p:nvSpPr>
        <p:spPr bwMode="auto">
          <a:xfrm>
            <a:off x="285750" y="3071813"/>
            <a:ext cx="8572500" cy="3631763"/>
          </a:xfrm>
          <a:prstGeom prst="rect">
            <a:avLst/>
          </a:prstGeom>
          <a:noFill/>
          <a:ln w="9525">
            <a:noFill/>
            <a:miter lim="800000"/>
            <a:headEnd/>
            <a:tailEnd/>
          </a:ln>
        </p:spPr>
        <p:txBody>
          <a:bodyPr>
            <a:spAutoFit/>
          </a:bodyPr>
          <a:lstStyle/>
          <a:p>
            <a:endParaRPr lang="es-ES" dirty="0">
              <a:latin typeface="Calibri" pitchFamily="34" charset="0"/>
            </a:endParaRPr>
          </a:p>
          <a:p>
            <a:pPr algn="just">
              <a:buFontTx/>
              <a:buBlip>
                <a:blip r:embed="rId2"/>
              </a:buBlip>
            </a:pPr>
            <a:r>
              <a:rPr lang="es-ES" b="1" dirty="0">
                <a:latin typeface="Calibri" pitchFamily="34" charset="0"/>
              </a:rPr>
              <a:t> </a:t>
            </a:r>
            <a:r>
              <a:rPr lang="es-ES" b="1" dirty="0">
                <a:solidFill>
                  <a:srgbClr val="C00000"/>
                </a:solidFill>
                <a:latin typeface="Calibri" pitchFamily="34" charset="0"/>
              </a:rPr>
              <a:t>El fuego. </a:t>
            </a:r>
            <a:r>
              <a:rPr lang="es-ES" u="sng" dirty="0">
                <a:solidFill>
                  <a:srgbClr val="C00000"/>
                </a:solidFill>
                <a:latin typeface="Calibri" pitchFamily="34" charset="0"/>
              </a:rPr>
              <a:t>El </a:t>
            </a:r>
            <a:r>
              <a:rPr lang="es-ES" i="1" u="sng" dirty="0" err="1">
                <a:solidFill>
                  <a:srgbClr val="C00000"/>
                </a:solidFill>
                <a:latin typeface="Calibri" pitchFamily="34" charset="0"/>
              </a:rPr>
              <a:t>arjé</a:t>
            </a:r>
            <a:r>
              <a:rPr lang="es-ES" u="sng" dirty="0">
                <a:solidFill>
                  <a:srgbClr val="C00000"/>
                </a:solidFill>
                <a:latin typeface="Calibri" pitchFamily="34" charset="0"/>
              </a:rPr>
              <a:t> para Heráclito sería el fuego</a:t>
            </a:r>
            <a:r>
              <a:rPr lang="es-ES" dirty="0">
                <a:solidFill>
                  <a:schemeClr val="bg2"/>
                </a:solidFill>
                <a:latin typeface="Calibri" pitchFamily="34" charset="0"/>
              </a:rPr>
              <a:t>. Pero él no pensaba como los </a:t>
            </a:r>
            <a:r>
              <a:rPr lang="es-ES" dirty="0" smtClean="0">
                <a:solidFill>
                  <a:schemeClr val="bg2"/>
                </a:solidFill>
                <a:latin typeface="Calibri" pitchFamily="34" charset="0"/>
              </a:rPr>
              <a:t>jonios que </a:t>
            </a:r>
            <a:r>
              <a:rPr lang="es-ES" dirty="0">
                <a:solidFill>
                  <a:schemeClr val="bg2"/>
                </a:solidFill>
                <a:latin typeface="Calibri" pitchFamily="34" charset="0"/>
              </a:rPr>
              <a:t>hubiera una sustancia primera que diera origen a las demás. El mundo siempre fue como es ahora, y el fuego simboliza sus características: el cambio y el enfrentamiento. El fuego es uno y cambiante a la vez, y se mantiene por la muerte de otras sustancias.</a:t>
            </a:r>
          </a:p>
          <a:p>
            <a:pPr algn="just">
              <a:buFontTx/>
              <a:buBlip>
                <a:blip r:embed="rId2"/>
              </a:buBlip>
            </a:pPr>
            <a:endParaRPr lang="es-ES" dirty="0">
              <a:latin typeface="Calibri" pitchFamily="34" charset="0"/>
            </a:endParaRPr>
          </a:p>
          <a:p>
            <a:pPr algn="just">
              <a:buFontTx/>
              <a:buBlip>
                <a:blip r:embed="rId2"/>
              </a:buBlip>
            </a:pPr>
            <a:r>
              <a:rPr lang="es-ES" dirty="0">
                <a:latin typeface="Calibri" pitchFamily="34" charset="0"/>
              </a:rPr>
              <a:t> </a:t>
            </a:r>
            <a:r>
              <a:rPr lang="es-ES" b="1" dirty="0">
                <a:solidFill>
                  <a:srgbClr val="C00000"/>
                </a:solidFill>
                <a:latin typeface="Calibri" pitchFamily="34" charset="0"/>
              </a:rPr>
              <a:t>El Logos</a:t>
            </a:r>
            <a:r>
              <a:rPr lang="es-ES" dirty="0">
                <a:solidFill>
                  <a:srgbClr val="C00000"/>
                </a:solidFill>
                <a:latin typeface="Calibri" pitchFamily="34" charset="0"/>
              </a:rPr>
              <a:t>: </a:t>
            </a:r>
            <a:r>
              <a:rPr lang="es-ES" dirty="0">
                <a:solidFill>
                  <a:schemeClr val="bg2"/>
                </a:solidFill>
                <a:latin typeface="Calibri" pitchFamily="34" charset="0"/>
              </a:rPr>
              <a:t>el </a:t>
            </a:r>
            <a:r>
              <a:rPr lang="es-ES" i="1" dirty="0">
                <a:solidFill>
                  <a:schemeClr val="bg2"/>
                </a:solidFill>
                <a:latin typeface="Calibri" pitchFamily="34" charset="0"/>
              </a:rPr>
              <a:t>logos</a:t>
            </a:r>
            <a:r>
              <a:rPr lang="es-ES" dirty="0">
                <a:solidFill>
                  <a:schemeClr val="bg2"/>
                </a:solidFill>
                <a:latin typeface="Calibri" pitchFamily="34" charset="0"/>
              </a:rPr>
              <a:t> como razón interna, como equilibrio o proporción; símbolo de la unidad de los contrarios y del cambio Debajo del cambio y de la lucha hay un orden, una armonía: el </a:t>
            </a:r>
            <a:r>
              <a:rPr lang="es-ES" i="1" dirty="0">
                <a:solidFill>
                  <a:schemeClr val="bg2"/>
                </a:solidFill>
                <a:latin typeface="Calibri" pitchFamily="34" charset="0"/>
              </a:rPr>
              <a:t>logos</a:t>
            </a:r>
            <a:r>
              <a:rPr lang="es-ES" dirty="0">
                <a:solidFill>
                  <a:schemeClr val="bg2"/>
                </a:solidFill>
                <a:latin typeface="Calibri" pitchFamily="34" charset="0"/>
              </a:rPr>
              <a:t>. </a:t>
            </a:r>
            <a:r>
              <a:rPr lang="es-ES" u="sng" dirty="0">
                <a:solidFill>
                  <a:schemeClr val="bg2"/>
                </a:solidFill>
                <a:latin typeface="Calibri" pitchFamily="34" charset="0"/>
              </a:rPr>
              <a:t>El </a:t>
            </a:r>
            <a:r>
              <a:rPr lang="es-ES" i="1" u="sng" dirty="0">
                <a:solidFill>
                  <a:schemeClr val="bg2"/>
                </a:solidFill>
                <a:latin typeface="Calibri" pitchFamily="34" charset="0"/>
              </a:rPr>
              <a:t>logos</a:t>
            </a:r>
            <a:r>
              <a:rPr lang="es-ES" u="sng" dirty="0">
                <a:solidFill>
                  <a:schemeClr val="bg2"/>
                </a:solidFill>
                <a:latin typeface="Calibri" pitchFamily="34" charset="0"/>
              </a:rPr>
              <a:t> es</a:t>
            </a:r>
            <a:r>
              <a:rPr lang="es-ES" dirty="0">
                <a:solidFill>
                  <a:schemeClr val="bg2"/>
                </a:solidFill>
                <a:latin typeface="Calibri" pitchFamily="34" charset="0"/>
              </a:rPr>
              <a:t> como una inteligencia cósmica, un fuego racional, es algo físico que muestra lo difícil que resultaba explicar las cosas sin rebasar la noción de lo material. </a:t>
            </a:r>
          </a:p>
          <a:p>
            <a:r>
              <a:rPr lang="es-ES" sz="1600" dirty="0">
                <a:solidFill>
                  <a:schemeClr val="bg2"/>
                </a:solidFill>
                <a:latin typeface="Calibri" pitchFamily="34" charset="0"/>
              </a:rPr>
              <a:t/>
            </a:r>
            <a:br>
              <a:rPr lang="es-ES" sz="1600" dirty="0">
                <a:solidFill>
                  <a:schemeClr val="bg2"/>
                </a:solidFill>
                <a:latin typeface="Calibri" pitchFamily="34" charset="0"/>
              </a:rPr>
            </a:br>
            <a:endParaRPr lang="es-ES" sz="1600" dirty="0">
              <a:solidFill>
                <a:schemeClr val="bg2"/>
              </a:solidFill>
              <a:latin typeface="Calibri"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5"/>
          <p:cNvSpPr txBox="1">
            <a:spLocks noChangeArrowheads="1"/>
          </p:cNvSpPr>
          <p:nvPr/>
        </p:nvSpPr>
        <p:spPr bwMode="auto">
          <a:xfrm>
            <a:off x="2016125" y="785813"/>
            <a:ext cx="6913563" cy="5355312"/>
          </a:xfrm>
          <a:prstGeom prst="rect">
            <a:avLst/>
          </a:prstGeom>
          <a:noFill/>
          <a:ln w="9525">
            <a:noFill/>
            <a:miter lim="800000"/>
            <a:headEnd/>
            <a:tailEnd/>
          </a:ln>
        </p:spPr>
        <p:txBody>
          <a:bodyPr>
            <a:spAutoFit/>
          </a:bodyPr>
          <a:lstStyle/>
          <a:p>
            <a:pPr algn="just">
              <a:spcBef>
                <a:spcPct val="50000"/>
              </a:spcBef>
            </a:pPr>
            <a:r>
              <a:rPr lang="es-ES" dirty="0">
                <a:solidFill>
                  <a:schemeClr val="bg2"/>
                </a:solidFill>
                <a:latin typeface="Calibri" pitchFamily="34" charset="0"/>
              </a:rPr>
              <a:t>Pitágoras, filósofo y matemático griego, cuyas doctrinas influyeron mucho en Platón. Nacido en la isla de Samos, Pitágoras fue instruido en las enseñanzas de los primeros filósofos jonios Tales de </a:t>
            </a:r>
            <a:r>
              <a:rPr lang="es-ES" dirty="0" err="1">
                <a:solidFill>
                  <a:schemeClr val="bg2"/>
                </a:solidFill>
                <a:latin typeface="Calibri" pitchFamily="34" charset="0"/>
              </a:rPr>
              <a:t>Mileto</a:t>
            </a:r>
            <a:r>
              <a:rPr lang="es-ES" dirty="0">
                <a:solidFill>
                  <a:schemeClr val="bg2"/>
                </a:solidFill>
                <a:latin typeface="Calibri" pitchFamily="34" charset="0"/>
              </a:rPr>
              <a:t>, </a:t>
            </a:r>
            <a:r>
              <a:rPr lang="es-ES" dirty="0" err="1">
                <a:solidFill>
                  <a:schemeClr val="bg2"/>
                </a:solidFill>
                <a:latin typeface="Calibri" pitchFamily="34" charset="0"/>
              </a:rPr>
              <a:t>Anaximandro</a:t>
            </a:r>
            <a:r>
              <a:rPr lang="es-ES" dirty="0">
                <a:solidFill>
                  <a:schemeClr val="bg2"/>
                </a:solidFill>
                <a:latin typeface="Calibri" pitchFamily="34" charset="0"/>
              </a:rPr>
              <a:t> y </a:t>
            </a:r>
            <a:r>
              <a:rPr lang="es-ES" dirty="0" err="1">
                <a:solidFill>
                  <a:schemeClr val="bg2"/>
                </a:solidFill>
                <a:latin typeface="Calibri" pitchFamily="34" charset="0"/>
              </a:rPr>
              <a:t>Anaxímenes</a:t>
            </a:r>
            <a:r>
              <a:rPr lang="es-ES" dirty="0">
                <a:solidFill>
                  <a:schemeClr val="bg2"/>
                </a:solidFill>
                <a:latin typeface="Calibri" pitchFamily="34" charset="0"/>
              </a:rPr>
              <a:t>. Se dice que Pitágoras había sido condenado a exiliarse de Samos por su aversión a la tiranía de </a:t>
            </a:r>
            <a:r>
              <a:rPr lang="es-ES" dirty="0" err="1">
                <a:solidFill>
                  <a:schemeClr val="bg2"/>
                </a:solidFill>
                <a:latin typeface="Calibri" pitchFamily="34" charset="0"/>
              </a:rPr>
              <a:t>Polícrates</a:t>
            </a:r>
            <a:r>
              <a:rPr lang="es-ES" dirty="0">
                <a:solidFill>
                  <a:schemeClr val="bg2"/>
                </a:solidFill>
                <a:latin typeface="Calibri" pitchFamily="34" charset="0"/>
              </a:rPr>
              <a:t>. Hacia el 530 a.C. se instaló en Crotona, una colonia griega al sur de Italia, donde fundó un movimiento con propósitos religiosos, políticos y filosóficos, conocido como pitagorismo.</a:t>
            </a:r>
          </a:p>
          <a:p>
            <a:pPr algn="just">
              <a:spcBef>
                <a:spcPct val="50000"/>
              </a:spcBef>
            </a:pPr>
            <a:r>
              <a:rPr lang="es-ES" dirty="0">
                <a:solidFill>
                  <a:schemeClr val="bg2"/>
                </a:solidFill>
                <a:latin typeface="Calibri" pitchFamily="34" charset="0"/>
              </a:rPr>
              <a:t>Pitágoras no dejó nada escrito y su filosofía es conocida a través de sus discípulos, por lo cual es muy difícil separar sus ideas personales de las de su escuela o comunidad.</a:t>
            </a:r>
          </a:p>
          <a:p>
            <a:pPr algn="just">
              <a:spcBef>
                <a:spcPct val="50000"/>
              </a:spcBef>
            </a:pPr>
            <a:r>
              <a:rPr lang="es-ES" b="1" dirty="0">
                <a:solidFill>
                  <a:schemeClr val="bg2"/>
                </a:solidFill>
                <a:latin typeface="Calibri" pitchFamily="34" charset="0"/>
              </a:rPr>
              <a:t>Pitágoras</a:t>
            </a:r>
            <a:r>
              <a:rPr lang="es-ES" dirty="0">
                <a:solidFill>
                  <a:schemeClr val="bg2"/>
                </a:solidFill>
                <a:latin typeface="Calibri" pitchFamily="34" charset="0"/>
              </a:rPr>
              <a:t> se llamaba a sí mismo "filósofo". Pero las biografías de la antigüedad dan de Pitágoras una imagen mucho más misteriosa. Se decía que podía estar en dos sitios al mismo tiempo, que podía atravesar los cielos montado en una flecha o recordar hasta veinte reencarnaciones anteriores. También se dice que predijo terremotos y epidemias. Tan grandes eras sus facultades que llegaría a ser identificado con un dios: </a:t>
            </a:r>
            <a:r>
              <a:rPr lang="es-ES" b="1" dirty="0">
                <a:solidFill>
                  <a:schemeClr val="bg2"/>
                </a:solidFill>
                <a:latin typeface="Calibri" pitchFamily="34" charset="0"/>
              </a:rPr>
              <a:t>Apolo Hiperbóreo</a:t>
            </a:r>
            <a:r>
              <a:rPr lang="es-ES" dirty="0">
                <a:solidFill>
                  <a:schemeClr val="bg2"/>
                </a:solidFill>
                <a:latin typeface="Calibri" pitchFamily="34" charset="0"/>
              </a:rPr>
              <a:t>. </a:t>
            </a:r>
          </a:p>
        </p:txBody>
      </p:sp>
      <p:sp>
        <p:nvSpPr>
          <p:cNvPr id="15363" name="Text Box 6"/>
          <p:cNvSpPr txBox="1">
            <a:spLocks noChangeArrowheads="1"/>
          </p:cNvSpPr>
          <p:nvPr/>
        </p:nvSpPr>
        <p:spPr bwMode="auto">
          <a:xfrm>
            <a:off x="142875" y="142875"/>
            <a:ext cx="3959225" cy="466725"/>
          </a:xfrm>
          <a:prstGeom prst="rect">
            <a:avLst/>
          </a:prstGeom>
          <a:solidFill>
            <a:srgbClr val="FFC000"/>
          </a:solidFill>
          <a:ln w="9525">
            <a:noFill/>
            <a:miter lim="800000"/>
            <a:headEnd/>
            <a:tailEnd/>
          </a:ln>
        </p:spPr>
        <p:txBody>
          <a:bodyPr>
            <a:spAutoFit/>
          </a:bodyPr>
          <a:lstStyle/>
          <a:p>
            <a:pPr>
              <a:spcBef>
                <a:spcPct val="50000"/>
              </a:spcBef>
            </a:pPr>
            <a:r>
              <a:rPr lang="es-ES" sz="2400">
                <a:latin typeface="Calibri" pitchFamily="34" charset="0"/>
              </a:rPr>
              <a:t>   PITÁGORAS DE SAMOS</a:t>
            </a:r>
          </a:p>
        </p:txBody>
      </p:sp>
      <p:pic>
        <p:nvPicPr>
          <p:cNvPr id="15364" name="Picture 7" descr="12-1-b-pitagoras"/>
          <p:cNvPicPr>
            <a:picLocks noChangeAspect="1" noChangeArrowheads="1"/>
          </p:cNvPicPr>
          <p:nvPr/>
        </p:nvPicPr>
        <p:blipFill>
          <a:blip r:embed="rId2" cstate="print"/>
          <a:srcRect/>
          <a:stretch>
            <a:fillRect/>
          </a:stretch>
        </p:blipFill>
        <p:spPr bwMode="auto">
          <a:xfrm>
            <a:off x="250825" y="1125538"/>
            <a:ext cx="1574800" cy="2519362"/>
          </a:xfrm>
          <a:prstGeom prst="rect">
            <a:avLst/>
          </a:prstGeom>
          <a:noFill/>
          <a:ln w="9525">
            <a:solidFill>
              <a:schemeClr val="tx1"/>
            </a:solidFill>
            <a:miter lim="800000"/>
            <a:headEnd/>
            <a:tailEnd/>
          </a:ln>
        </p:spPr>
      </p:pic>
      <p:pic>
        <p:nvPicPr>
          <p:cNvPr id="15365" name="Picture 10" descr="pythagoras2"/>
          <p:cNvPicPr>
            <a:picLocks noChangeAspect="1" noChangeArrowheads="1"/>
          </p:cNvPicPr>
          <p:nvPr/>
        </p:nvPicPr>
        <p:blipFill>
          <a:blip r:embed="rId3" cstate="print"/>
          <a:srcRect/>
          <a:stretch>
            <a:fillRect/>
          </a:stretch>
        </p:blipFill>
        <p:spPr bwMode="auto">
          <a:xfrm>
            <a:off x="214313" y="4286250"/>
            <a:ext cx="1490662" cy="2078038"/>
          </a:xfrm>
          <a:prstGeom prst="rect">
            <a:avLst/>
          </a:prstGeom>
          <a:noFill/>
          <a:ln w="9525">
            <a:solidFill>
              <a:schemeClr val="tx1"/>
            </a:solidFill>
            <a:miter lim="800000"/>
            <a:headEnd/>
            <a:tailEnd/>
          </a:ln>
        </p:spPr>
      </p:pic>
      <p:sp>
        <p:nvSpPr>
          <p:cNvPr id="15366" name="6 Rectángulo"/>
          <p:cNvSpPr>
            <a:spLocks noChangeArrowheads="1"/>
          </p:cNvSpPr>
          <p:nvPr/>
        </p:nvSpPr>
        <p:spPr bwMode="auto">
          <a:xfrm>
            <a:off x="4071938" y="214313"/>
            <a:ext cx="1435100" cy="369887"/>
          </a:xfrm>
          <a:prstGeom prst="rect">
            <a:avLst/>
          </a:prstGeom>
          <a:noFill/>
          <a:ln w="9525">
            <a:noFill/>
            <a:miter lim="800000"/>
            <a:headEnd/>
            <a:tailEnd/>
          </a:ln>
        </p:spPr>
        <p:txBody>
          <a:bodyPr wrap="none">
            <a:spAutoFit/>
          </a:bodyPr>
          <a:lstStyle/>
          <a:p>
            <a:r>
              <a:rPr lang="es-ES" b="1">
                <a:solidFill>
                  <a:srgbClr val="C00000"/>
                </a:solidFill>
                <a:latin typeface="Times New Roman" pitchFamily="18" charset="0"/>
              </a:rPr>
              <a:t>582- 500 A.C</a:t>
            </a:r>
            <a:endParaRPr lang="es-ES" b="1">
              <a:solidFill>
                <a:srgbClr val="C00000"/>
              </a:solidFill>
              <a:latin typeface="Calibri"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38 Grupo"/>
          <p:cNvGrpSpPr>
            <a:grpSpLocks/>
          </p:cNvGrpSpPr>
          <p:nvPr/>
        </p:nvGrpSpPr>
        <p:grpSpPr bwMode="auto">
          <a:xfrm>
            <a:off x="2571750" y="5143500"/>
            <a:ext cx="6215063" cy="1571625"/>
            <a:chOff x="541798" y="529716"/>
            <a:chExt cx="6572296" cy="1571636"/>
          </a:xfrm>
          <a:solidFill>
            <a:schemeClr val="bg1"/>
          </a:solidFill>
        </p:grpSpPr>
        <p:sp>
          <p:nvSpPr>
            <p:cNvPr id="2" name="1 Rectángulo"/>
            <p:cNvSpPr/>
            <p:nvPr/>
          </p:nvSpPr>
          <p:spPr>
            <a:xfrm>
              <a:off x="541798" y="529716"/>
              <a:ext cx="6572296" cy="157163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3" name="2 Elipse"/>
            <p:cNvSpPr/>
            <p:nvPr/>
          </p:nvSpPr>
          <p:spPr>
            <a:xfrm>
              <a:off x="1072282" y="1571123"/>
              <a:ext cx="213201" cy="214315"/>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4" name="3 Elipse"/>
            <p:cNvSpPr/>
            <p:nvPr/>
          </p:nvSpPr>
          <p:spPr>
            <a:xfrm>
              <a:off x="2000630" y="1571123"/>
              <a:ext cx="213200" cy="214315"/>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5" name="4 Elipse"/>
            <p:cNvSpPr/>
            <p:nvPr/>
          </p:nvSpPr>
          <p:spPr>
            <a:xfrm>
              <a:off x="2786284" y="1571123"/>
              <a:ext cx="214880" cy="214315"/>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6" name="5 Elipse"/>
            <p:cNvSpPr/>
            <p:nvPr/>
          </p:nvSpPr>
          <p:spPr>
            <a:xfrm>
              <a:off x="3714630" y="1571123"/>
              <a:ext cx="214880" cy="214315"/>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7" name="6 Elipse"/>
            <p:cNvSpPr/>
            <p:nvPr/>
          </p:nvSpPr>
          <p:spPr>
            <a:xfrm>
              <a:off x="4500284" y="1571123"/>
              <a:ext cx="214880" cy="214315"/>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8" name="7 Elipse"/>
            <p:cNvSpPr/>
            <p:nvPr/>
          </p:nvSpPr>
          <p:spPr>
            <a:xfrm>
              <a:off x="4072204" y="1071058"/>
              <a:ext cx="214880" cy="214313"/>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9" name="8 Elipse"/>
            <p:cNvSpPr/>
            <p:nvPr/>
          </p:nvSpPr>
          <p:spPr>
            <a:xfrm>
              <a:off x="5428632" y="1571123"/>
              <a:ext cx="214880" cy="214315"/>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10" name="9 Elipse"/>
            <p:cNvSpPr/>
            <p:nvPr/>
          </p:nvSpPr>
          <p:spPr>
            <a:xfrm>
              <a:off x="6286471" y="1571123"/>
              <a:ext cx="214880" cy="214315"/>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11" name="10 Elipse"/>
            <p:cNvSpPr/>
            <p:nvPr/>
          </p:nvSpPr>
          <p:spPr>
            <a:xfrm>
              <a:off x="5858391" y="1356810"/>
              <a:ext cx="213200" cy="214313"/>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12" name="11 Elipse"/>
            <p:cNvSpPr/>
            <p:nvPr/>
          </p:nvSpPr>
          <p:spPr>
            <a:xfrm>
              <a:off x="5858391" y="785306"/>
              <a:ext cx="213200" cy="214313"/>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cxnSp>
          <p:nvCxnSpPr>
            <p:cNvPr id="14" name="13 Conector recto"/>
            <p:cNvCxnSpPr>
              <a:stCxn id="4" idx="6"/>
              <a:endCxn id="5" idx="2"/>
            </p:cNvCxnSpPr>
            <p:nvPr/>
          </p:nvCxnSpPr>
          <p:spPr>
            <a:xfrm>
              <a:off x="2213830" y="1679074"/>
              <a:ext cx="572453" cy="1588"/>
            </a:xfrm>
            <a:prstGeom prst="line">
              <a:avLst/>
            </a:prstGeom>
            <a:grpFill/>
            <a:ln w="28575"/>
          </p:spPr>
          <p:style>
            <a:lnRef idx="1">
              <a:schemeClr val="accent1"/>
            </a:lnRef>
            <a:fillRef idx="0">
              <a:schemeClr val="accent1"/>
            </a:fillRef>
            <a:effectRef idx="0">
              <a:schemeClr val="accent1"/>
            </a:effectRef>
            <a:fontRef idx="minor">
              <a:schemeClr val="tx1"/>
            </a:fontRef>
          </p:style>
        </p:cxnSp>
        <p:cxnSp>
          <p:nvCxnSpPr>
            <p:cNvPr id="16" name="15 Conector recto"/>
            <p:cNvCxnSpPr>
              <a:stCxn id="6" idx="6"/>
              <a:endCxn id="7" idx="2"/>
            </p:cNvCxnSpPr>
            <p:nvPr/>
          </p:nvCxnSpPr>
          <p:spPr>
            <a:xfrm>
              <a:off x="3929510" y="1679074"/>
              <a:ext cx="570774" cy="1588"/>
            </a:xfrm>
            <a:prstGeom prst="line">
              <a:avLst/>
            </a:prstGeom>
            <a:grpFill/>
            <a:ln w="28575"/>
          </p:spPr>
          <p:style>
            <a:lnRef idx="1">
              <a:schemeClr val="accent1"/>
            </a:lnRef>
            <a:fillRef idx="0">
              <a:schemeClr val="accent1"/>
            </a:fillRef>
            <a:effectRef idx="0">
              <a:schemeClr val="accent1"/>
            </a:effectRef>
            <a:fontRef idx="minor">
              <a:schemeClr val="tx1"/>
            </a:fontRef>
          </p:style>
        </p:cxnSp>
        <p:cxnSp>
          <p:nvCxnSpPr>
            <p:cNvPr id="18" name="17 Conector recto"/>
            <p:cNvCxnSpPr>
              <a:stCxn id="8" idx="2"/>
              <a:endCxn id="6" idx="0"/>
            </p:cNvCxnSpPr>
            <p:nvPr/>
          </p:nvCxnSpPr>
          <p:spPr>
            <a:xfrm rot="10800000" flipV="1">
              <a:off x="3822070" y="1179009"/>
              <a:ext cx="250134" cy="392115"/>
            </a:xfrm>
            <a:prstGeom prst="line">
              <a:avLst/>
            </a:prstGeom>
            <a:grpFill/>
            <a:ln w="28575"/>
          </p:spPr>
          <p:style>
            <a:lnRef idx="1">
              <a:schemeClr val="accent1"/>
            </a:lnRef>
            <a:fillRef idx="0">
              <a:schemeClr val="accent1"/>
            </a:fillRef>
            <a:effectRef idx="0">
              <a:schemeClr val="accent1"/>
            </a:effectRef>
            <a:fontRef idx="minor">
              <a:schemeClr val="tx1"/>
            </a:fontRef>
          </p:style>
        </p:cxnSp>
        <p:cxnSp>
          <p:nvCxnSpPr>
            <p:cNvPr id="20" name="19 Conector recto"/>
            <p:cNvCxnSpPr>
              <a:stCxn id="8" idx="6"/>
              <a:endCxn id="7" idx="0"/>
            </p:cNvCxnSpPr>
            <p:nvPr/>
          </p:nvCxnSpPr>
          <p:spPr>
            <a:xfrm>
              <a:off x="4287084" y="1179009"/>
              <a:ext cx="320640" cy="392115"/>
            </a:xfrm>
            <a:prstGeom prst="line">
              <a:avLst/>
            </a:prstGeom>
            <a:grpFill/>
            <a:ln w="28575"/>
          </p:spPr>
          <p:style>
            <a:lnRef idx="1">
              <a:schemeClr val="accent1"/>
            </a:lnRef>
            <a:fillRef idx="0">
              <a:schemeClr val="accent1"/>
            </a:fillRef>
            <a:effectRef idx="0">
              <a:schemeClr val="accent1"/>
            </a:effectRef>
            <a:fontRef idx="minor">
              <a:schemeClr val="tx1"/>
            </a:fontRef>
          </p:style>
        </p:cxnSp>
        <p:cxnSp>
          <p:nvCxnSpPr>
            <p:cNvPr id="22" name="21 Conector recto"/>
            <p:cNvCxnSpPr>
              <a:stCxn id="9" idx="6"/>
              <a:endCxn id="10" idx="2"/>
            </p:cNvCxnSpPr>
            <p:nvPr/>
          </p:nvCxnSpPr>
          <p:spPr>
            <a:xfrm>
              <a:off x="5643511" y="1679074"/>
              <a:ext cx="642960" cy="1588"/>
            </a:xfrm>
            <a:prstGeom prst="line">
              <a:avLst/>
            </a:prstGeom>
            <a:grpFill/>
            <a:ln w="28575"/>
          </p:spPr>
          <p:style>
            <a:lnRef idx="1">
              <a:schemeClr val="accent1"/>
            </a:lnRef>
            <a:fillRef idx="0">
              <a:schemeClr val="accent1"/>
            </a:fillRef>
            <a:effectRef idx="0">
              <a:schemeClr val="accent1"/>
            </a:effectRef>
            <a:fontRef idx="minor">
              <a:schemeClr val="tx1"/>
            </a:fontRef>
          </p:style>
        </p:cxnSp>
        <p:cxnSp>
          <p:nvCxnSpPr>
            <p:cNvPr id="24" name="23 Conector recto"/>
            <p:cNvCxnSpPr>
              <a:stCxn id="11" idx="2"/>
              <a:endCxn id="9" idx="0"/>
            </p:cNvCxnSpPr>
            <p:nvPr/>
          </p:nvCxnSpPr>
          <p:spPr>
            <a:xfrm rot="10800000" flipV="1">
              <a:off x="5536072" y="1464761"/>
              <a:ext cx="322319" cy="106363"/>
            </a:xfrm>
            <a:prstGeom prst="line">
              <a:avLst/>
            </a:prstGeom>
            <a:grpFill/>
            <a:ln w="28575">
              <a:prstDash val="sysDot"/>
            </a:ln>
          </p:spPr>
          <p:style>
            <a:lnRef idx="1">
              <a:schemeClr val="accent1"/>
            </a:lnRef>
            <a:fillRef idx="0">
              <a:schemeClr val="accent1"/>
            </a:fillRef>
            <a:effectRef idx="0">
              <a:schemeClr val="accent1"/>
            </a:effectRef>
            <a:fontRef idx="minor">
              <a:schemeClr val="tx1"/>
            </a:fontRef>
          </p:style>
        </p:cxnSp>
        <p:cxnSp>
          <p:nvCxnSpPr>
            <p:cNvPr id="26" name="25 Conector recto"/>
            <p:cNvCxnSpPr>
              <a:stCxn id="11" idx="6"/>
              <a:endCxn id="10" idx="0"/>
            </p:cNvCxnSpPr>
            <p:nvPr/>
          </p:nvCxnSpPr>
          <p:spPr>
            <a:xfrm>
              <a:off x="6071591" y="1464761"/>
              <a:ext cx="322319" cy="106363"/>
            </a:xfrm>
            <a:prstGeom prst="line">
              <a:avLst/>
            </a:prstGeom>
            <a:grpFill/>
            <a:ln w="28575">
              <a:prstDash val="sysDot"/>
            </a:ln>
          </p:spPr>
          <p:style>
            <a:lnRef idx="1">
              <a:schemeClr val="accent1"/>
            </a:lnRef>
            <a:fillRef idx="0">
              <a:schemeClr val="accent1"/>
            </a:fillRef>
            <a:effectRef idx="0">
              <a:schemeClr val="accent1"/>
            </a:effectRef>
            <a:fontRef idx="minor">
              <a:schemeClr val="tx1"/>
            </a:fontRef>
          </p:style>
        </p:cxnSp>
        <p:cxnSp>
          <p:nvCxnSpPr>
            <p:cNvPr id="30" name="29 Conector recto"/>
            <p:cNvCxnSpPr>
              <a:stCxn id="12" idx="4"/>
              <a:endCxn id="11" idx="0"/>
            </p:cNvCxnSpPr>
            <p:nvPr/>
          </p:nvCxnSpPr>
          <p:spPr>
            <a:xfrm rot="5400000">
              <a:off x="5786396" y="1178963"/>
              <a:ext cx="357189" cy="1679"/>
            </a:xfrm>
            <a:prstGeom prst="line">
              <a:avLst/>
            </a:prstGeom>
            <a:grpFill/>
            <a:ln w="28575">
              <a:prstDash val="sysDot"/>
            </a:ln>
          </p:spPr>
          <p:style>
            <a:lnRef idx="1">
              <a:schemeClr val="accent1"/>
            </a:lnRef>
            <a:fillRef idx="0">
              <a:schemeClr val="accent1"/>
            </a:fillRef>
            <a:effectRef idx="0">
              <a:schemeClr val="accent1"/>
            </a:effectRef>
            <a:fontRef idx="minor">
              <a:schemeClr val="tx1"/>
            </a:fontRef>
          </p:style>
        </p:cxnSp>
        <p:cxnSp>
          <p:nvCxnSpPr>
            <p:cNvPr id="32" name="31 Conector recto"/>
            <p:cNvCxnSpPr>
              <a:stCxn id="12" idx="2"/>
              <a:endCxn id="9" idx="0"/>
            </p:cNvCxnSpPr>
            <p:nvPr/>
          </p:nvCxnSpPr>
          <p:spPr>
            <a:xfrm rot="10800000" flipV="1">
              <a:off x="5536072" y="893257"/>
              <a:ext cx="322319" cy="677867"/>
            </a:xfrm>
            <a:prstGeom prst="line">
              <a:avLst/>
            </a:prstGeom>
            <a:grpFill/>
            <a:ln w="28575"/>
          </p:spPr>
          <p:style>
            <a:lnRef idx="1">
              <a:schemeClr val="accent1"/>
            </a:lnRef>
            <a:fillRef idx="0">
              <a:schemeClr val="accent1"/>
            </a:fillRef>
            <a:effectRef idx="0">
              <a:schemeClr val="accent1"/>
            </a:effectRef>
            <a:fontRef idx="minor">
              <a:schemeClr val="tx1"/>
            </a:fontRef>
          </p:style>
        </p:cxnSp>
        <p:cxnSp>
          <p:nvCxnSpPr>
            <p:cNvPr id="34" name="33 Conector recto"/>
            <p:cNvCxnSpPr>
              <a:stCxn id="12" idx="6"/>
              <a:endCxn id="10" idx="7"/>
            </p:cNvCxnSpPr>
            <p:nvPr/>
          </p:nvCxnSpPr>
          <p:spPr>
            <a:xfrm>
              <a:off x="6071591" y="893257"/>
              <a:ext cx="397864" cy="709617"/>
            </a:xfrm>
            <a:prstGeom prst="line">
              <a:avLst/>
            </a:prstGeom>
            <a:grpFill/>
            <a:ln w="28575"/>
          </p:spPr>
          <p:style>
            <a:lnRef idx="1">
              <a:schemeClr val="accent1"/>
            </a:lnRef>
            <a:fillRef idx="0">
              <a:schemeClr val="accent1"/>
            </a:fillRef>
            <a:effectRef idx="0">
              <a:schemeClr val="accent1"/>
            </a:effectRef>
            <a:fontRef idx="minor">
              <a:schemeClr val="tx1"/>
            </a:fontRef>
          </p:style>
        </p:cxnSp>
        <p:sp>
          <p:nvSpPr>
            <p:cNvPr id="24605" name="34 CuadroTexto"/>
            <p:cNvSpPr txBox="1">
              <a:spLocks noChangeArrowheads="1"/>
            </p:cNvSpPr>
            <p:nvPr/>
          </p:nvSpPr>
          <p:spPr bwMode="auto">
            <a:xfrm>
              <a:off x="1000100" y="559338"/>
              <a:ext cx="428628" cy="369332"/>
            </a:xfrm>
            <a:prstGeom prst="rect">
              <a:avLst/>
            </a:prstGeom>
            <a:grpFill/>
            <a:ln w="9525">
              <a:noFill/>
              <a:miter lim="800000"/>
              <a:headEnd/>
              <a:tailEnd/>
            </a:ln>
          </p:spPr>
          <p:txBody>
            <a:bodyPr>
              <a:spAutoFit/>
            </a:bodyPr>
            <a:lstStyle/>
            <a:p>
              <a:pPr fontAlgn="auto">
                <a:spcBef>
                  <a:spcPts val="0"/>
                </a:spcBef>
                <a:spcAft>
                  <a:spcPts val="0"/>
                </a:spcAft>
                <a:defRPr/>
              </a:pPr>
              <a:r>
                <a:rPr lang="es-ES" b="1">
                  <a:solidFill>
                    <a:srgbClr val="C00000"/>
                  </a:solidFill>
                  <a:latin typeface="+mn-lt"/>
                </a:rPr>
                <a:t>1</a:t>
              </a:r>
            </a:p>
          </p:txBody>
        </p:sp>
        <p:sp>
          <p:nvSpPr>
            <p:cNvPr id="24606" name="35 CuadroTexto"/>
            <p:cNvSpPr txBox="1">
              <a:spLocks noChangeArrowheads="1"/>
            </p:cNvSpPr>
            <p:nvPr/>
          </p:nvSpPr>
          <p:spPr bwMode="auto">
            <a:xfrm>
              <a:off x="2214546" y="571480"/>
              <a:ext cx="428628" cy="369332"/>
            </a:xfrm>
            <a:prstGeom prst="rect">
              <a:avLst/>
            </a:prstGeom>
            <a:grpFill/>
            <a:ln w="9525">
              <a:noFill/>
              <a:miter lim="800000"/>
              <a:headEnd/>
              <a:tailEnd/>
            </a:ln>
          </p:spPr>
          <p:txBody>
            <a:bodyPr>
              <a:spAutoFit/>
            </a:bodyPr>
            <a:lstStyle/>
            <a:p>
              <a:pPr fontAlgn="auto">
                <a:spcBef>
                  <a:spcPts val="0"/>
                </a:spcBef>
                <a:spcAft>
                  <a:spcPts val="0"/>
                </a:spcAft>
                <a:defRPr/>
              </a:pPr>
              <a:r>
                <a:rPr lang="es-ES" b="1">
                  <a:solidFill>
                    <a:srgbClr val="C00000"/>
                  </a:solidFill>
                  <a:latin typeface="+mn-lt"/>
                </a:rPr>
                <a:t>2</a:t>
              </a:r>
            </a:p>
          </p:txBody>
        </p:sp>
        <p:sp>
          <p:nvSpPr>
            <p:cNvPr id="24607" name="36 CuadroTexto"/>
            <p:cNvSpPr txBox="1">
              <a:spLocks noChangeArrowheads="1"/>
            </p:cNvSpPr>
            <p:nvPr/>
          </p:nvSpPr>
          <p:spPr bwMode="auto">
            <a:xfrm>
              <a:off x="3929058" y="559338"/>
              <a:ext cx="428628" cy="369332"/>
            </a:xfrm>
            <a:prstGeom prst="rect">
              <a:avLst/>
            </a:prstGeom>
            <a:grpFill/>
            <a:ln w="9525">
              <a:noFill/>
              <a:miter lim="800000"/>
              <a:headEnd/>
              <a:tailEnd/>
            </a:ln>
          </p:spPr>
          <p:txBody>
            <a:bodyPr>
              <a:spAutoFit/>
            </a:bodyPr>
            <a:lstStyle/>
            <a:p>
              <a:pPr fontAlgn="auto">
                <a:spcBef>
                  <a:spcPts val="0"/>
                </a:spcBef>
                <a:spcAft>
                  <a:spcPts val="0"/>
                </a:spcAft>
                <a:defRPr/>
              </a:pPr>
              <a:r>
                <a:rPr lang="es-ES" b="1">
                  <a:solidFill>
                    <a:srgbClr val="C00000"/>
                  </a:solidFill>
                  <a:latin typeface="+mn-lt"/>
                </a:rPr>
                <a:t>3</a:t>
              </a:r>
            </a:p>
          </p:txBody>
        </p:sp>
        <p:sp>
          <p:nvSpPr>
            <p:cNvPr id="24608" name="37 CuadroTexto"/>
            <p:cNvSpPr txBox="1">
              <a:spLocks noChangeArrowheads="1"/>
            </p:cNvSpPr>
            <p:nvPr/>
          </p:nvSpPr>
          <p:spPr bwMode="auto">
            <a:xfrm>
              <a:off x="5357818" y="571480"/>
              <a:ext cx="428628" cy="369332"/>
            </a:xfrm>
            <a:prstGeom prst="rect">
              <a:avLst/>
            </a:prstGeom>
            <a:grpFill/>
            <a:ln w="9525">
              <a:noFill/>
              <a:miter lim="800000"/>
              <a:headEnd/>
              <a:tailEnd/>
            </a:ln>
          </p:spPr>
          <p:txBody>
            <a:bodyPr>
              <a:spAutoFit/>
            </a:bodyPr>
            <a:lstStyle/>
            <a:p>
              <a:pPr fontAlgn="auto">
                <a:spcBef>
                  <a:spcPts val="0"/>
                </a:spcBef>
                <a:spcAft>
                  <a:spcPts val="0"/>
                </a:spcAft>
                <a:defRPr/>
              </a:pPr>
              <a:r>
                <a:rPr lang="es-ES" b="1">
                  <a:solidFill>
                    <a:srgbClr val="C00000"/>
                  </a:solidFill>
                  <a:latin typeface="+mn-lt"/>
                </a:rPr>
                <a:t>4</a:t>
              </a:r>
            </a:p>
          </p:txBody>
        </p:sp>
      </p:grpSp>
      <p:sp>
        <p:nvSpPr>
          <p:cNvPr id="16387" name="39 CuadroTexto"/>
          <p:cNvSpPr txBox="1">
            <a:spLocks noChangeArrowheads="1"/>
          </p:cNvSpPr>
          <p:nvPr/>
        </p:nvSpPr>
        <p:spPr bwMode="auto">
          <a:xfrm>
            <a:off x="2571750" y="2143125"/>
            <a:ext cx="6215063" cy="3139321"/>
          </a:xfrm>
          <a:prstGeom prst="rect">
            <a:avLst/>
          </a:prstGeom>
          <a:noFill/>
          <a:ln w="9525">
            <a:noFill/>
            <a:miter lim="800000"/>
            <a:headEnd/>
            <a:tailEnd/>
          </a:ln>
        </p:spPr>
        <p:txBody>
          <a:bodyPr>
            <a:spAutoFit/>
          </a:bodyPr>
          <a:lstStyle/>
          <a:p>
            <a:pPr algn="just"/>
            <a:r>
              <a:rPr lang="es-ES" b="1" dirty="0">
                <a:solidFill>
                  <a:srgbClr val="C00000"/>
                </a:solidFill>
                <a:latin typeface="Calibri" pitchFamily="34" charset="0"/>
              </a:rPr>
              <a:t>El origen para los pitagóricos</a:t>
            </a:r>
            <a:r>
              <a:rPr lang="es-ES" dirty="0">
                <a:solidFill>
                  <a:srgbClr val="C00000"/>
                </a:solidFill>
                <a:latin typeface="Calibri" pitchFamily="34" charset="0"/>
              </a:rPr>
              <a:t>:</a:t>
            </a:r>
            <a:endParaRPr lang="es-ES" dirty="0">
              <a:solidFill>
                <a:schemeClr val="bg2"/>
              </a:solidFill>
              <a:latin typeface="Calibri" pitchFamily="34" charset="0"/>
            </a:endParaRPr>
          </a:p>
          <a:p>
            <a:pPr algn="just"/>
            <a:endParaRPr lang="es-ES" dirty="0">
              <a:solidFill>
                <a:schemeClr val="bg2"/>
              </a:solidFill>
              <a:latin typeface="Calibri" pitchFamily="34" charset="0"/>
            </a:endParaRPr>
          </a:p>
          <a:p>
            <a:pPr algn="just">
              <a:buFontTx/>
              <a:buBlip>
                <a:blip r:embed="rId2"/>
              </a:buBlip>
            </a:pPr>
            <a:r>
              <a:rPr lang="es-ES" dirty="0">
                <a:solidFill>
                  <a:schemeClr val="bg2"/>
                </a:solidFill>
                <a:latin typeface="Calibri" pitchFamily="34" charset="0"/>
              </a:rPr>
              <a:t> Primero existió la unidad, el 1, lo limitado, rodeada de lo ilimitado.</a:t>
            </a:r>
          </a:p>
          <a:p>
            <a:pPr algn="just">
              <a:buFontTx/>
              <a:buBlip>
                <a:blip r:embed="rId2"/>
              </a:buBlip>
            </a:pPr>
            <a:r>
              <a:rPr lang="es-ES" dirty="0">
                <a:solidFill>
                  <a:schemeClr val="bg2"/>
                </a:solidFill>
                <a:latin typeface="Calibri" pitchFamily="34" charset="0"/>
              </a:rPr>
              <a:t> La unidad crece y se escinde en 2, lo ilimitado se introduce en lo limitado separándolo en dos partes, así se origina la línea.</a:t>
            </a:r>
          </a:p>
          <a:p>
            <a:pPr algn="just">
              <a:buFontTx/>
              <a:buBlip>
                <a:blip r:embed="rId2"/>
              </a:buBlip>
            </a:pPr>
            <a:r>
              <a:rPr lang="es-ES" dirty="0">
                <a:solidFill>
                  <a:schemeClr val="bg2"/>
                </a:solidFill>
                <a:latin typeface="Calibri" pitchFamily="34" charset="0"/>
              </a:rPr>
              <a:t> Después se genera el 3 y el triángulo, la figura plana más simple.</a:t>
            </a:r>
          </a:p>
          <a:p>
            <a:pPr algn="just">
              <a:buFontTx/>
              <a:buBlip>
                <a:blip r:embed="rId2"/>
              </a:buBlip>
            </a:pPr>
            <a:r>
              <a:rPr lang="es-ES" dirty="0">
                <a:solidFill>
                  <a:schemeClr val="bg2"/>
                </a:solidFill>
                <a:latin typeface="Calibri" pitchFamily="34" charset="0"/>
              </a:rPr>
              <a:t> Con el 4 se origina el volumen.</a:t>
            </a:r>
          </a:p>
          <a:p>
            <a:pPr algn="just"/>
            <a:endParaRPr lang="es-ES" dirty="0">
              <a:solidFill>
                <a:schemeClr val="bg2"/>
              </a:solidFill>
              <a:latin typeface="Calibri" pitchFamily="34" charset="0"/>
            </a:endParaRPr>
          </a:p>
          <a:p>
            <a:pPr algn="just"/>
            <a:endParaRPr lang="es-ES" dirty="0">
              <a:solidFill>
                <a:schemeClr val="bg2"/>
              </a:solidFill>
              <a:latin typeface="Calibri" pitchFamily="34" charset="0"/>
            </a:endParaRPr>
          </a:p>
        </p:txBody>
      </p:sp>
      <p:sp>
        <p:nvSpPr>
          <p:cNvPr id="16388" name="40 CuadroTexto"/>
          <p:cNvSpPr txBox="1">
            <a:spLocks noChangeArrowheads="1"/>
          </p:cNvSpPr>
          <p:nvPr/>
        </p:nvSpPr>
        <p:spPr bwMode="auto">
          <a:xfrm>
            <a:off x="357188" y="214313"/>
            <a:ext cx="4714875" cy="369887"/>
          </a:xfrm>
          <a:prstGeom prst="rect">
            <a:avLst/>
          </a:prstGeom>
          <a:solidFill>
            <a:srgbClr val="C00000"/>
          </a:solidFill>
          <a:ln w="9525">
            <a:noFill/>
            <a:miter lim="800000"/>
            <a:headEnd/>
            <a:tailEnd/>
          </a:ln>
        </p:spPr>
        <p:txBody>
          <a:bodyPr>
            <a:spAutoFit/>
          </a:bodyPr>
          <a:lstStyle/>
          <a:p>
            <a:r>
              <a:rPr lang="es-ES">
                <a:solidFill>
                  <a:schemeClr val="bg1"/>
                </a:solidFill>
                <a:latin typeface="Calibri" pitchFamily="34" charset="0"/>
              </a:rPr>
              <a:t>Los números como principio de las cosas</a:t>
            </a:r>
          </a:p>
        </p:txBody>
      </p:sp>
      <p:sp>
        <p:nvSpPr>
          <p:cNvPr id="16389" name="41 CuadroTexto"/>
          <p:cNvSpPr txBox="1">
            <a:spLocks noChangeArrowheads="1"/>
          </p:cNvSpPr>
          <p:nvPr/>
        </p:nvSpPr>
        <p:spPr bwMode="auto">
          <a:xfrm>
            <a:off x="428625" y="785813"/>
            <a:ext cx="8072438" cy="1200150"/>
          </a:xfrm>
          <a:prstGeom prst="rect">
            <a:avLst/>
          </a:prstGeom>
          <a:noFill/>
          <a:ln w="9525">
            <a:noFill/>
            <a:miter lim="800000"/>
            <a:headEnd/>
            <a:tailEnd/>
          </a:ln>
        </p:spPr>
        <p:txBody>
          <a:bodyPr>
            <a:spAutoFit/>
          </a:bodyPr>
          <a:lstStyle/>
          <a:p>
            <a:pPr algn="just"/>
            <a:r>
              <a:rPr lang="es-ES" dirty="0">
                <a:solidFill>
                  <a:schemeClr val="bg2"/>
                </a:solidFill>
                <a:latin typeface="Calibri" pitchFamily="34" charset="0"/>
              </a:rPr>
              <a:t>En Grecia el número era concebido espacialmente, confundiendo la unidad geométrica, el punto, con la unidad aritmética, el 1. Las unidades tienen dimensión espacial y pueden ser consideradas “como el elemento material de las cosas” (Aristóteles).</a:t>
            </a:r>
          </a:p>
        </p:txBody>
      </p:sp>
      <p:pic>
        <p:nvPicPr>
          <p:cNvPr id="16390" name="42 Imagen" descr="Pitagoras2.jpg"/>
          <p:cNvPicPr>
            <a:picLocks noChangeAspect="1"/>
          </p:cNvPicPr>
          <p:nvPr/>
        </p:nvPicPr>
        <p:blipFill>
          <a:blip r:embed="rId3" cstate="print"/>
          <a:srcRect/>
          <a:stretch>
            <a:fillRect/>
          </a:stretch>
        </p:blipFill>
        <p:spPr bwMode="auto">
          <a:xfrm>
            <a:off x="214313" y="2428875"/>
            <a:ext cx="2212975" cy="2571750"/>
          </a:xfrm>
          <a:prstGeom prst="rect">
            <a:avLst/>
          </a:prstGeom>
          <a:noFill/>
          <a:ln w="9525">
            <a:noFill/>
            <a:miter lim="800000"/>
            <a:headEnd/>
            <a:tailEnd/>
          </a:ln>
        </p:spPr>
      </p:pic>
      <p:pic>
        <p:nvPicPr>
          <p:cNvPr id="16391" name="Picture 6" descr="http://www.unirioja.es/cu/luhernan/Divul/POLIEDROS/batio3t.gif"/>
          <p:cNvPicPr>
            <a:picLocks noChangeAspect="1" noChangeArrowheads="1"/>
          </p:cNvPicPr>
          <p:nvPr/>
        </p:nvPicPr>
        <p:blipFill>
          <a:blip r:embed="rId4" cstate="print"/>
          <a:srcRect/>
          <a:stretch>
            <a:fillRect/>
          </a:stretch>
        </p:blipFill>
        <p:spPr bwMode="auto">
          <a:xfrm>
            <a:off x="428625" y="5072063"/>
            <a:ext cx="1755775" cy="17192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1 Grupo"/>
          <p:cNvGrpSpPr>
            <a:grpSpLocks/>
          </p:cNvGrpSpPr>
          <p:nvPr/>
        </p:nvGrpSpPr>
        <p:grpSpPr bwMode="auto">
          <a:xfrm>
            <a:off x="357188" y="714375"/>
            <a:ext cx="3071812" cy="1438275"/>
            <a:chOff x="1928794" y="1567231"/>
            <a:chExt cx="6429420" cy="2861901"/>
          </a:xfrm>
          <a:solidFill>
            <a:schemeClr val="bg1"/>
          </a:solidFill>
        </p:grpSpPr>
        <p:sp>
          <p:nvSpPr>
            <p:cNvPr id="7" name="6 Rectángulo"/>
            <p:cNvSpPr/>
            <p:nvPr/>
          </p:nvSpPr>
          <p:spPr>
            <a:xfrm>
              <a:off x="1928794" y="1715697"/>
              <a:ext cx="6429420" cy="27134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pic>
          <p:nvPicPr>
            <p:cNvPr id="25663" name="Picture 13" descr="images"/>
            <p:cNvPicPr>
              <a:picLocks noChangeAspect="1" noChangeArrowheads="1"/>
            </p:cNvPicPr>
            <p:nvPr/>
          </p:nvPicPr>
          <p:blipFill>
            <a:blip r:embed="rId2" cstate="print"/>
            <a:srcRect l="3030" t="6061" r="9091" b="9091"/>
            <a:stretch>
              <a:fillRect/>
            </a:stretch>
          </p:blipFill>
          <p:spPr bwMode="auto">
            <a:xfrm rot="-5400000">
              <a:off x="6107917" y="2178835"/>
              <a:ext cx="2071702" cy="2000264"/>
            </a:xfrm>
            <a:prstGeom prst="rect">
              <a:avLst/>
            </a:prstGeom>
            <a:grpFill/>
            <a:ln w="9525">
              <a:noFill/>
              <a:miter lim="800000"/>
              <a:headEnd/>
              <a:tailEnd/>
            </a:ln>
          </p:spPr>
        </p:pic>
        <p:pic>
          <p:nvPicPr>
            <p:cNvPr id="25664" name="Picture 13" descr="images"/>
            <p:cNvPicPr>
              <a:picLocks noChangeAspect="1" noChangeArrowheads="1"/>
            </p:cNvPicPr>
            <p:nvPr/>
          </p:nvPicPr>
          <p:blipFill>
            <a:blip r:embed="rId2" cstate="print"/>
            <a:srcRect l="3030" t="6061" r="30302" b="27274"/>
            <a:stretch>
              <a:fillRect/>
            </a:stretch>
          </p:blipFill>
          <p:spPr bwMode="auto">
            <a:xfrm rot="-5400000">
              <a:off x="4286248" y="2643182"/>
              <a:ext cx="1571636" cy="1571636"/>
            </a:xfrm>
            <a:prstGeom prst="rect">
              <a:avLst/>
            </a:prstGeom>
            <a:grpFill/>
            <a:ln w="9525">
              <a:noFill/>
              <a:miter lim="800000"/>
              <a:headEnd/>
              <a:tailEnd/>
            </a:ln>
          </p:spPr>
        </p:pic>
        <p:pic>
          <p:nvPicPr>
            <p:cNvPr id="25665" name="Picture 13" descr="images"/>
            <p:cNvPicPr>
              <a:picLocks noChangeAspect="1" noChangeArrowheads="1"/>
            </p:cNvPicPr>
            <p:nvPr/>
          </p:nvPicPr>
          <p:blipFill>
            <a:blip r:embed="rId2" cstate="print"/>
            <a:srcRect l="3030" t="6061" r="48485" b="48485"/>
            <a:stretch>
              <a:fillRect/>
            </a:stretch>
          </p:blipFill>
          <p:spPr bwMode="auto">
            <a:xfrm rot="-5400000">
              <a:off x="2964645" y="3107530"/>
              <a:ext cx="1143008" cy="1071570"/>
            </a:xfrm>
            <a:prstGeom prst="rect">
              <a:avLst/>
            </a:prstGeom>
            <a:grpFill/>
            <a:ln w="9525">
              <a:noFill/>
              <a:miter lim="800000"/>
              <a:headEnd/>
              <a:tailEnd/>
            </a:ln>
          </p:spPr>
        </p:pic>
        <p:pic>
          <p:nvPicPr>
            <p:cNvPr id="25666" name="Picture 13" descr="images"/>
            <p:cNvPicPr>
              <a:picLocks noChangeAspect="1" noChangeArrowheads="1"/>
            </p:cNvPicPr>
            <p:nvPr/>
          </p:nvPicPr>
          <p:blipFill>
            <a:blip r:embed="rId2" cstate="print"/>
            <a:srcRect l="6061" t="6061" r="69698" b="69698"/>
            <a:stretch>
              <a:fillRect/>
            </a:stretch>
          </p:blipFill>
          <p:spPr bwMode="auto">
            <a:xfrm rot="-5400000">
              <a:off x="2214547" y="3643313"/>
              <a:ext cx="571503" cy="571505"/>
            </a:xfrm>
            <a:prstGeom prst="rect">
              <a:avLst/>
            </a:prstGeom>
            <a:grpFill/>
            <a:ln w="9525">
              <a:noFill/>
              <a:miter lim="800000"/>
              <a:headEnd/>
              <a:tailEnd/>
            </a:ln>
          </p:spPr>
        </p:pic>
        <p:sp>
          <p:nvSpPr>
            <p:cNvPr id="25667" name="7 CuadroTexto"/>
            <p:cNvSpPr txBox="1">
              <a:spLocks noChangeArrowheads="1"/>
            </p:cNvSpPr>
            <p:nvPr/>
          </p:nvSpPr>
          <p:spPr bwMode="auto">
            <a:xfrm>
              <a:off x="2224487" y="3039799"/>
              <a:ext cx="357190" cy="369331"/>
            </a:xfrm>
            <a:prstGeom prst="rect">
              <a:avLst/>
            </a:prstGeom>
            <a:grpFill/>
            <a:ln w="9525">
              <a:noFill/>
              <a:miter lim="800000"/>
              <a:headEnd/>
              <a:tailEnd/>
            </a:ln>
          </p:spPr>
          <p:txBody>
            <a:bodyPr>
              <a:spAutoFit/>
            </a:bodyPr>
            <a:lstStyle/>
            <a:p>
              <a:pPr fontAlgn="auto">
                <a:spcBef>
                  <a:spcPts val="0"/>
                </a:spcBef>
                <a:spcAft>
                  <a:spcPts val="0"/>
                </a:spcAft>
                <a:defRPr/>
              </a:pPr>
              <a:r>
                <a:rPr lang="es-ES" b="1">
                  <a:solidFill>
                    <a:srgbClr val="C00000"/>
                  </a:solidFill>
                  <a:latin typeface="+mn-lt"/>
                </a:rPr>
                <a:t>1</a:t>
              </a:r>
            </a:p>
          </p:txBody>
        </p:sp>
        <p:sp>
          <p:nvSpPr>
            <p:cNvPr id="25668" name="8 CuadroTexto"/>
            <p:cNvSpPr txBox="1">
              <a:spLocks noChangeArrowheads="1"/>
            </p:cNvSpPr>
            <p:nvPr/>
          </p:nvSpPr>
          <p:spPr bwMode="auto">
            <a:xfrm>
              <a:off x="3259412" y="2450772"/>
              <a:ext cx="357190" cy="369331"/>
            </a:xfrm>
            <a:prstGeom prst="rect">
              <a:avLst/>
            </a:prstGeom>
            <a:grpFill/>
            <a:ln w="9525">
              <a:noFill/>
              <a:miter lim="800000"/>
              <a:headEnd/>
              <a:tailEnd/>
            </a:ln>
          </p:spPr>
          <p:txBody>
            <a:bodyPr>
              <a:spAutoFit/>
            </a:bodyPr>
            <a:lstStyle/>
            <a:p>
              <a:pPr fontAlgn="auto">
                <a:spcBef>
                  <a:spcPts val="0"/>
                </a:spcBef>
                <a:spcAft>
                  <a:spcPts val="0"/>
                </a:spcAft>
                <a:defRPr/>
              </a:pPr>
              <a:r>
                <a:rPr lang="es-ES" b="1">
                  <a:solidFill>
                    <a:srgbClr val="C00000"/>
                  </a:solidFill>
                  <a:latin typeface="+mn-lt"/>
                </a:rPr>
                <a:t>4</a:t>
              </a:r>
            </a:p>
          </p:txBody>
        </p:sp>
        <p:sp>
          <p:nvSpPr>
            <p:cNvPr id="25669" name="9 CuadroTexto"/>
            <p:cNvSpPr txBox="1">
              <a:spLocks noChangeArrowheads="1"/>
            </p:cNvSpPr>
            <p:nvPr/>
          </p:nvSpPr>
          <p:spPr bwMode="auto">
            <a:xfrm>
              <a:off x="4786315" y="2009001"/>
              <a:ext cx="347666" cy="378857"/>
            </a:xfrm>
            <a:prstGeom prst="rect">
              <a:avLst/>
            </a:prstGeom>
            <a:grpFill/>
            <a:ln w="9525">
              <a:noFill/>
              <a:miter lim="800000"/>
              <a:headEnd/>
              <a:tailEnd/>
            </a:ln>
          </p:spPr>
          <p:txBody>
            <a:bodyPr>
              <a:spAutoFit/>
            </a:bodyPr>
            <a:lstStyle/>
            <a:p>
              <a:pPr fontAlgn="auto">
                <a:spcBef>
                  <a:spcPts val="0"/>
                </a:spcBef>
                <a:spcAft>
                  <a:spcPts val="0"/>
                </a:spcAft>
                <a:defRPr/>
              </a:pPr>
              <a:r>
                <a:rPr lang="es-ES" b="1">
                  <a:solidFill>
                    <a:srgbClr val="C00000"/>
                  </a:solidFill>
                  <a:latin typeface="+mn-lt"/>
                </a:rPr>
                <a:t>9</a:t>
              </a:r>
            </a:p>
          </p:txBody>
        </p:sp>
        <p:sp>
          <p:nvSpPr>
            <p:cNvPr id="25670" name="10 CuadroTexto"/>
            <p:cNvSpPr txBox="1">
              <a:spLocks noChangeArrowheads="1"/>
            </p:cNvSpPr>
            <p:nvPr/>
          </p:nvSpPr>
          <p:spPr bwMode="auto">
            <a:xfrm>
              <a:off x="6786575" y="1567231"/>
              <a:ext cx="928696" cy="551787"/>
            </a:xfrm>
            <a:prstGeom prst="rect">
              <a:avLst/>
            </a:prstGeom>
            <a:grpFill/>
            <a:ln w="9525">
              <a:noFill/>
              <a:miter lim="800000"/>
              <a:headEnd/>
              <a:tailEnd/>
            </a:ln>
          </p:spPr>
          <p:txBody>
            <a:bodyPr>
              <a:spAutoFit/>
            </a:bodyPr>
            <a:lstStyle/>
            <a:p>
              <a:pPr fontAlgn="auto">
                <a:spcBef>
                  <a:spcPts val="0"/>
                </a:spcBef>
                <a:spcAft>
                  <a:spcPts val="0"/>
                </a:spcAft>
                <a:defRPr/>
              </a:pPr>
              <a:r>
                <a:rPr lang="es-ES" b="1">
                  <a:solidFill>
                    <a:srgbClr val="C00000"/>
                  </a:solidFill>
                  <a:latin typeface="+mn-lt"/>
                </a:rPr>
                <a:t>16</a:t>
              </a:r>
            </a:p>
          </p:txBody>
        </p:sp>
      </p:grpSp>
      <p:sp>
        <p:nvSpPr>
          <p:cNvPr id="17411" name="12 CuadroTexto"/>
          <p:cNvSpPr txBox="1">
            <a:spLocks noChangeArrowheads="1"/>
          </p:cNvSpPr>
          <p:nvPr/>
        </p:nvSpPr>
        <p:spPr bwMode="auto">
          <a:xfrm>
            <a:off x="285750" y="142875"/>
            <a:ext cx="2857500" cy="369888"/>
          </a:xfrm>
          <a:prstGeom prst="rect">
            <a:avLst/>
          </a:prstGeom>
          <a:solidFill>
            <a:srgbClr val="C00000"/>
          </a:solidFill>
          <a:ln w="9525">
            <a:noFill/>
            <a:miter lim="800000"/>
            <a:headEnd/>
            <a:tailEnd/>
          </a:ln>
        </p:spPr>
        <p:txBody>
          <a:bodyPr>
            <a:spAutoFit/>
          </a:bodyPr>
          <a:lstStyle/>
          <a:p>
            <a:r>
              <a:rPr lang="es-ES">
                <a:solidFill>
                  <a:schemeClr val="bg1"/>
                </a:solidFill>
                <a:latin typeface="Calibri" pitchFamily="34" charset="0"/>
              </a:rPr>
              <a:t>Tipos de números</a:t>
            </a:r>
          </a:p>
        </p:txBody>
      </p:sp>
      <p:sp>
        <p:nvSpPr>
          <p:cNvPr id="17412" name="13 CuadroTexto"/>
          <p:cNvSpPr txBox="1">
            <a:spLocks noChangeArrowheads="1"/>
          </p:cNvSpPr>
          <p:nvPr/>
        </p:nvSpPr>
        <p:spPr bwMode="auto">
          <a:xfrm>
            <a:off x="3571875" y="500063"/>
            <a:ext cx="5143500" cy="2308225"/>
          </a:xfrm>
          <a:prstGeom prst="rect">
            <a:avLst/>
          </a:prstGeom>
          <a:noFill/>
          <a:ln w="9525">
            <a:noFill/>
            <a:miter lim="800000"/>
            <a:headEnd/>
            <a:tailEnd/>
          </a:ln>
        </p:spPr>
        <p:txBody>
          <a:bodyPr>
            <a:spAutoFit/>
          </a:bodyPr>
          <a:lstStyle/>
          <a:p>
            <a:r>
              <a:rPr lang="es-ES" dirty="0">
                <a:solidFill>
                  <a:schemeClr val="bg2"/>
                </a:solidFill>
                <a:latin typeface="Calibri" pitchFamily="34" charset="0"/>
              </a:rPr>
              <a:t>Los </a:t>
            </a:r>
            <a:r>
              <a:rPr lang="es-ES" b="1" dirty="0">
                <a:solidFill>
                  <a:schemeClr val="bg2"/>
                </a:solidFill>
                <a:latin typeface="Calibri" pitchFamily="34" charset="0"/>
              </a:rPr>
              <a:t>números cuadrados </a:t>
            </a:r>
            <a:r>
              <a:rPr lang="es-ES" dirty="0">
                <a:solidFill>
                  <a:schemeClr val="bg2"/>
                </a:solidFill>
                <a:latin typeface="Calibri" pitchFamily="34" charset="0"/>
              </a:rPr>
              <a:t>son el producto de dos factores iguales.</a:t>
            </a:r>
          </a:p>
          <a:p>
            <a:pPr algn="ctr"/>
            <a:r>
              <a:rPr lang="es-ES" dirty="0">
                <a:solidFill>
                  <a:schemeClr val="bg2"/>
                </a:solidFill>
                <a:latin typeface="Calibri" pitchFamily="34" charset="0"/>
              </a:rPr>
              <a:t>2 x 2 = 4 ;  3 x 3 = 9  ; 4 x 4 = 16</a:t>
            </a:r>
          </a:p>
          <a:p>
            <a:pPr algn="just"/>
            <a:endParaRPr lang="es-ES" dirty="0">
              <a:solidFill>
                <a:schemeClr val="bg2"/>
              </a:solidFill>
              <a:latin typeface="Calibri" pitchFamily="34" charset="0"/>
            </a:endParaRPr>
          </a:p>
          <a:p>
            <a:pPr algn="just"/>
            <a:r>
              <a:rPr lang="es-ES" dirty="0">
                <a:solidFill>
                  <a:schemeClr val="bg2"/>
                </a:solidFill>
                <a:latin typeface="Calibri" pitchFamily="34" charset="0"/>
              </a:rPr>
              <a:t>Un número cuadrado es igual a la suma de los números impares que le preceden.</a:t>
            </a:r>
          </a:p>
          <a:p>
            <a:pPr algn="ctr"/>
            <a:r>
              <a:rPr lang="es-ES" dirty="0">
                <a:solidFill>
                  <a:schemeClr val="bg2"/>
                </a:solidFill>
                <a:latin typeface="Calibri" pitchFamily="34" charset="0"/>
              </a:rPr>
              <a:t>4 = 1 + 3 ;  9 = 1 + 3 + 5  ; 16 = 1 + 3 + 5 + 7 </a:t>
            </a:r>
          </a:p>
          <a:p>
            <a:pPr algn="just"/>
            <a:endParaRPr lang="es-ES" dirty="0">
              <a:solidFill>
                <a:schemeClr val="bg2"/>
              </a:solidFill>
              <a:latin typeface="Calibri" pitchFamily="34" charset="0"/>
            </a:endParaRPr>
          </a:p>
        </p:txBody>
      </p:sp>
      <p:sp>
        <p:nvSpPr>
          <p:cNvPr id="17413" name="14 CuadroTexto"/>
          <p:cNvSpPr txBox="1">
            <a:spLocks noChangeArrowheads="1"/>
          </p:cNvSpPr>
          <p:nvPr/>
        </p:nvSpPr>
        <p:spPr bwMode="auto">
          <a:xfrm>
            <a:off x="214313" y="2571750"/>
            <a:ext cx="6786562" cy="1200150"/>
          </a:xfrm>
          <a:prstGeom prst="rect">
            <a:avLst/>
          </a:prstGeom>
          <a:noFill/>
          <a:ln w="9525">
            <a:noFill/>
            <a:miter lim="800000"/>
            <a:headEnd/>
            <a:tailEnd/>
          </a:ln>
        </p:spPr>
        <p:txBody>
          <a:bodyPr>
            <a:spAutoFit/>
          </a:bodyPr>
          <a:lstStyle/>
          <a:p>
            <a:r>
              <a:rPr lang="es-ES" dirty="0">
                <a:solidFill>
                  <a:schemeClr val="bg2"/>
                </a:solidFill>
                <a:latin typeface="Calibri" pitchFamily="34" charset="0"/>
              </a:rPr>
              <a:t>Un </a:t>
            </a:r>
            <a:r>
              <a:rPr lang="es-ES" b="1" dirty="0">
                <a:solidFill>
                  <a:schemeClr val="bg2"/>
                </a:solidFill>
                <a:latin typeface="Calibri" pitchFamily="34" charset="0"/>
              </a:rPr>
              <a:t>número oblongo </a:t>
            </a:r>
            <a:r>
              <a:rPr lang="es-ES" dirty="0">
                <a:solidFill>
                  <a:schemeClr val="bg2"/>
                </a:solidFill>
                <a:latin typeface="Calibri" pitchFamily="34" charset="0"/>
              </a:rPr>
              <a:t>es el producto de dos factores desiguales:   </a:t>
            </a:r>
          </a:p>
          <a:p>
            <a:pPr algn="ctr"/>
            <a:r>
              <a:rPr lang="es-ES" dirty="0">
                <a:solidFill>
                  <a:schemeClr val="bg2"/>
                </a:solidFill>
                <a:latin typeface="Calibri" pitchFamily="34" charset="0"/>
              </a:rPr>
              <a:t>4 x 2 = 8</a:t>
            </a:r>
          </a:p>
          <a:p>
            <a:pPr algn="just"/>
            <a:r>
              <a:rPr lang="es-ES" dirty="0">
                <a:solidFill>
                  <a:schemeClr val="bg2"/>
                </a:solidFill>
                <a:latin typeface="Calibri" pitchFamily="34" charset="0"/>
              </a:rPr>
              <a:t>Un número oblongo es igual a la suma de dos números cuadrados:  4+4 = 8</a:t>
            </a:r>
          </a:p>
        </p:txBody>
      </p:sp>
      <p:sp>
        <p:nvSpPr>
          <p:cNvPr id="16" name="15 Rectángulo"/>
          <p:cNvSpPr/>
          <p:nvPr/>
        </p:nvSpPr>
        <p:spPr bwMode="auto">
          <a:xfrm>
            <a:off x="7072313" y="2571750"/>
            <a:ext cx="1357312" cy="8239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17" name="16 Elipse"/>
          <p:cNvSpPr/>
          <p:nvPr/>
        </p:nvSpPr>
        <p:spPr bwMode="auto">
          <a:xfrm>
            <a:off x="7265988" y="2933700"/>
            <a:ext cx="96837" cy="96838"/>
          </a:xfrm>
          <a:prstGeom prst="ellipse">
            <a:avLst/>
          </a:prstGeom>
          <a:solidFill>
            <a:schemeClr val="bg2">
              <a:lumMod val="25000"/>
            </a:schemeClr>
          </a:solid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18" name="17 Elipse"/>
          <p:cNvSpPr/>
          <p:nvPr/>
        </p:nvSpPr>
        <p:spPr bwMode="auto">
          <a:xfrm>
            <a:off x="7556500" y="2933700"/>
            <a:ext cx="96838" cy="96838"/>
          </a:xfrm>
          <a:prstGeom prst="ellipse">
            <a:avLst/>
          </a:prstGeom>
          <a:solidFill>
            <a:schemeClr val="bg2">
              <a:lumMod val="25000"/>
            </a:schemeClr>
          </a:solid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19" name="18 Elipse"/>
          <p:cNvSpPr/>
          <p:nvPr/>
        </p:nvSpPr>
        <p:spPr bwMode="auto">
          <a:xfrm>
            <a:off x="7848600" y="2933700"/>
            <a:ext cx="96838" cy="96838"/>
          </a:xfrm>
          <a:prstGeom prst="ellipse">
            <a:avLst/>
          </a:prstGeom>
          <a:solidFill>
            <a:schemeClr val="bg2">
              <a:lumMod val="25000"/>
            </a:schemeClr>
          </a:solid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20" name="19 Elipse"/>
          <p:cNvSpPr/>
          <p:nvPr/>
        </p:nvSpPr>
        <p:spPr bwMode="auto">
          <a:xfrm>
            <a:off x="8139113" y="2933700"/>
            <a:ext cx="96837" cy="96838"/>
          </a:xfrm>
          <a:prstGeom prst="ellipse">
            <a:avLst/>
          </a:prstGeom>
          <a:solidFill>
            <a:schemeClr val="bg2">
              <a:lumMod val="25000"/>
            </a:schemeClr>
          </a:solid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21" name="20 Elipse"/>
          <p:cNvSpPr/>
          <p:nvPr/>
        </p:nvSpPr>
        <p:spPr bwMode="auto">
          <a:xfrm>
            <a:off x="7265988" y="3176588"/>
            <a:ext cx="96837" cy="96837"/>
          </a:xfrm>
          <a:prstGeom prst="ellipse">
            <a:avLst/>
          </a:prstGeom>
          <a:solidFill>
            <a:schemeClr val="bg2">
              <a:lumMod val="25000"/>
            </a:schemeClr>
          </a:solid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22" name="21 Elipse"/>
          <p:cNvSpPr/>
          <p:nvPr/>
        </p:nvSpPr>
        <p:spPr bwMode="auto">
          <a:xfrm>
            <a:off x="7556500" y="3176588"/>
            <a:ext cx="96838" cy="96837"/>
          </a:xfrm>
          <a:prstGeom prst="ellipse">
            <a:avLst/>
          </a:prstGeom>
          <a:solidFill>
            <a:schemeClr val="bg2">
              <a:lumMod val="25000"/>
            </a:schemeClr>
          </a:solid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23" name="22 Elipse"/>
          <p:cNvSpPr/>
          <p:nvPr/>
        </p:nvSpPr>
        <p:spPr bwMode="auto">
          <a:xfrm>
            <a:off x="7848600" y="3176588"/>
            <a:ext cx="96838" cy="96837"/>
          </a:xfrm>
          <a:prstGeom prst="ellipse">
            <a:avLst/>
          </a:prstGeom>
          <a:solidFill>
            <a:schemeClr val="bg2">
              <a:lumMod val="25000"/>
            </a:schemeClr>
          </a:solid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24" name="23 Elipse"/>
          <p:cNvSpPr/>
          <p:nvPr/>
        </p:nvSpPr>
        <p:spPr bwMode="auto">
          <a:xfrm>
            <a:off x="8139113" y="3176588"/>
            <a:ext cx="96837" cy="96837"/>
          </a:xfrm>
          <a:prstGeom prst="ellipse">
            <a:avLst/>
          </a:prstGeom>
          <a:solidFill>
            <a:schemeClr val="bg2">
              <a:lumMod val="25000"/>
            </a:schemeClr>
          </a:solid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17423" name="24 CuadroTexto"/>
          <p:cNvSpPr txBox="1">
            <a:spLocks noChangeArrowheads="1"/>
          </p:cNvSpPr>
          <p:nvPr/>
        </p:nvSpPr>
        <p:spPr bwMode="auto">
          <a:xfrm>
            <a:off x="7605713" y="2643188"/>
            <a:ext cx="290512" cy="250825"/>
          </a:xfrm>
          <a:prstGeom prst="rect">
            <a:avLst/>
          </a:prstGeom>
          <a:solidFill>
            <a:schemeClr val="bg1"/>
          </a:solidFill>
          <a:ln w="9525">
            <a:noFill/>
            <a:miter lim="800000"/>
            <a:headEnd/>
            <a:tailEnd/>
          </a:ln>
        </p:spPr>
        <p:txBody>
          <a:bodyPr>
            <a:spAutoFit/>
          </a:bodyPr>
          <a:lstStyle/>
          <a:p>
            <a:r>
              <a:rPr lang="es-ES">
                <a:solidFill>
                  <a:srgbClr val="C00000"/>
                </a:solidFill>
                <a:latin typeface="Calibri" pitchFamily="34" charset="0"/>
              </a:rPr>
              <a:t>8</a:t>
            </a:r>
          </a:p>
        </p:txBody>
      </p:sp>
      <p:sp>
        <p:nvSpPr>
          <p:cNvPr id="28" name="27 Rectángulo"/>
          <p:cNvSpPr/>
          <p:nvPr/>
        </p:nvSpPr>
        <p:spPr bwMode="auto">
          <a:xfrm>
            <a:off x="428596" y="3857628"/>
            <a:ext cx="3000375" cy="1000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29" name="28 Elipse"/>
          <p:cNvSpPr/>
          <p:nvPr/>
        </p:nvSpPr>
        <p:spPr bwMode="auto">
          <a:xfrm>
            <a:off x="500063" y="4664075"/>
            <a:ext cx="107950" cy="96838"/>
          </a:xfrm>
          <a:prstGeom prst="ellipse">
            <a:avLst/>
          </a:prstGeom>
          <a:solidFill>
            <a:schemeClr val="bg2">
              <a:lumMod val="25000"/>
            </a:schemeClr>
          </a:solid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30" name="29 Elipse"/>
          <p:cNvSpPr/>
          <p:nvPr/>
        </p:nvSpPr>
        <p:spPr bwMode="auto">
          <a:xfrm>
            <a:off x="1108075" y="4438650"/>
            <a:ext cx="106363" cy="96838"/>
          </a:xfrm>
          <a:prstGeom prst="ellipse">
            <a:avLst/>
          </a:prstGeom>
          <a:solidFill>
            <a:schemeClr val="bg2">
              <a:lumMod val="25000"/>
            </a:schemeClr>
          </a:solid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31" name="30 Elipse"/>
          <p:cNvSpPr/>
          <p:nvPr/>
        </p:nvSpPr>
        <p:spPr bwMode="auto">
          <a:xfrm>
            <a:off x="1108075" y="4632325"/>
            <a:ext cx="106363" cy="96838"/>
          </a:xfrm>
          <a:prstGeom prst="ellipse">
            <a:avLst/>
          </a:prstGeom>
          <a:solidFill>
            <a:schemeClr val="bg2">
              <a:lumMod val="25000"/>
            </a:schemeClr>
          </a:solid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32" name="31 Elipse"/>
          <p:cNvSpPr/>
          <p:nvPr/>
        </p:nvSpPr>
        <p:spPr bwMode="auto">
          <a:xfrm>
            <a:off x="893763" y="4632325"/>
            <a:ext cx="106362" cy="96838"/>
          </a:xfrm>
          <a:prstGeom prst="ellipse">
            <a:avLst/>
          </a:prstGeom>
          <a:solidFill>
            <a:schemeClr val="bg2">
              <a:lumMod val="25000"/>
            </a:schemeClr>
          </a:solid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33" name="32 Elipse"/>
          <p:cNvSpPr/>
          <p:nvPr/>
        </p:nvSpPr>
        <p:spPr bwMode="auto">
          <a:xfrm>
            <a:off x="1965325" y="4632325"/>
            <a:ext cx="106363" cy="96838"/>
          </a:xfrm>
          <a:prstGeom prst="ellipse">
            <a:avLst/>
          </a:prstGeom>
          <a:solidFill>
            <a:schemeClr val="bg2">
              <a:lumMod val="25000"/>
            </a:schemeClr>
          </a:solid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34" name="33 Elipse"/>
          <p:cNvSpPr/>
          <p:nvPr/>
        </p:nvSpPr>
        <p:spPr bwMode="auto">
          <a:xfrm>
            <a:off x="1751013" y="4632325"/>
            <a:ext cx="106362" cy="96838"/>
          </a:xfrm>
          <a:prstGeom prst="ellipse">
            <a:avLst/>
          </a:prstGeom>
          <a:solidFill>
            <a:schemeClr val="bg2">
              <a:lumMod val="25000"/>
            </a:schemeClr>
          </a:solid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35" name="34 Elipse"/>
          <p:cNvSpPr/>
          <p:nvPr/>
        </p:nvSpPr>
        <p:spPr bwMode="auto">
          <a:xfrm>
            <a:off x="1536700" y="4632325"/>
            <a:ext cx="106363" cy="96838"/>
          </a:xfrm>
          <a:prstGeom prst="ellipse">
            <a:avLst/>
          </a:prstGeom>
          <a:solidFill>
            <a:schemeClr val="bg2">
              <a:lumMod val="25000"/>
            </a:schemeClr>
          </a:solid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36" name="35 Elipse"/>
          <p:cNvSpPr/>
          <p:nvPr/>
        </p:nvSpPr>
        <p:spPr bwMode="auto">
          <a:xfrm>
            <a:off x="1965325" y="4276725"/>
            <a:ext cx="106363" cy="96838"/>
          </a:xfrm>
          <a:prstGeom prst="ellipse">
            <a:avLst/>
          </a:prstGeom>
          <a:solidFill>
            <a:schemeClr val="bg2">
              <a:lumMod val="25000"/>
            </a:schemeClr>
          </a:solid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37" name="36 Elipse"/>
          <p:cNvSpPr/>
          <p:nvPr/>
        </p:nvSpPr>
        <p:spPr bwMode="auto">
          <a:xfrm>
            <a:off x="1751013" y="4470400"/>
            <a:ext cx="106362" cy="96838"/>
          </a:xfrm>
          <a:prstGeom prst="ellipse">
            <a:avLst/>
          </a:prstGeom>
          <a:solidFill>
            <a:schemeClr val="bg2">
              <a:lumMod val="25000"/>
            </a:schemeClr>
          </a:solid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38" name="37 Elipse"/>
          <p:cNvSpPr/>
          <p:nvPr/>
        </p:nvSpPr>
        <p:spPr bwMode="auto">
          <a:xfrm>
            <a:off x="1965325" y="4470400"/>
            <a:ext cx="106363" cy="96838"/>
          </a:xfrm>
          <a:prstGeom prst="ellipse">
            <a:avLst/>
          </a:prstGeom>
          <a:solidFill>
            <a:schemeClr val="bg2">
              <a:lumMod val="25000"/>
            </a:schemeClr>
          </a:solid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39" name="38 Elipse"/>
          <p:cNvSpPr/>
          <p:nvPr/>
        </p:nvSpPr>
        <p:spPr bwMode="auto">
          <a:xfrm>
            <a:off x="2965450" y="4632325"/>
            <a:ext cx="106363" cy="96838"/>
          </a:xfrm>
          <a:prstGeom prst="ellipse">
            <a:avLst/>
          </a:prstGeom>
          <a:solidFill>
            <a:schemeClr val="bg2">
              <a:lumMod val="25000"/>
            </a:schemeClr>
          </a:solid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40" name="39 Elipse"/>
          <p:cNvSpPr/>
          <p:nvPr/>
        </p:nvSpPr>
        <p:spPr bwMode="auto">
          <a:xfrm>
            <a:off x="2751138" y="4632325"/>
            <a:ext cx="106362" cy="96838"/>
          </a:xfrm>
          <a:prstGeom prst="ellipse">
            <a:avLst/>
          </a:prstGeom>
          <a:solidFill>
            <a:schemeClr val="bg2">
              <a:lumMod val="25000"/>
            </a:schemeClr>
          </a:solid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41" name="40 Elipse"/>
          <p:cNvSpPr/>
          <p:nvPr/>
        </p:nvSpPr>
        <p:spPr bwMode="auto">
          <a:xfrm>
            <a:off x="2536825" y="4632325"/>
            <a:ext cx="106363" cy="96838"/>
          </a:xfrm>
          <a:prstGeom prst="ellipse">
            <a:avLst/>
          </a:prstGeom>
          <a:solidFill>
            <a:schemeClr val="bg2">
              <a:lumMod val="25000"/>
            </a:schemeClr>
          </a:solid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42" name="41 Elipse"/>
          <p:cNvSpPr/>
          <p:nvPr/>
        </p:nvSpPr>
        <p:spPr bwMode="auto">
          <a:xfrm>
            <a:off x="2322513" y="4632325"/>
            <a:ext cx="106362" cy="96838"/>
          </a:xfrm>
          <a:prstGeom prst="ellipse">
            <a:avLst/>
          </a:prstGeom>
          <a:solidFill>
            <a:schemeClr val="bg2">
              <a:lumMod val="25000"/>
            </a:schemeClr>
          </a:solid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43" name="42 Elipse"/>
          <p:cNvSpPr/>
          <p:nvPr/>
        </p:nvSpPr>
        <p:spPr bwMode="auto">
          <a:xfrm>
            <a:off x="2536825" y="4470400"/>
            <a:ext cx="106363" cy="96838"/>
          </a:xfrm>
          <a:prstGeom prst="ellipse">
            <a:avLst/>
          </a:prstGeom>
          <a:solidFill>
            <a:schemeClr val="bg2">
              <a:lumMod val="25000"/>
            </a:schemeClr>
          </a:solid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44" name="43 Elipse"/>
          <p:cNvSpPr/>
          <p:nvPr/>
        </p:nvSpPr>
        <p:spPr bwMode="auto">
          <a:xfrm>
            <a:off x="2751138" y="4470400"/>
            <a:ext cx="106362" cy="96838"/>
          </a:xfrm>
          <a:prstGeom prst="ellipse">
            <a:avLst/>
          </a:prstGeom>
          <a:solidFill>
            <a:schemeClr val="bg2">
              <a:lumMod val="25000"/>
            </a:schemeClr>
          </a:solid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45" name="44 Elipse"/>
          <p:cNvSpPr/>
          <p:nvPr/>
        </p:nvSpPr>
        <p:spPr bwMode="auto">
          <a:xfrm>
            <a:off x="2965450" y="4470400"/>
            <a:ext cx="106363" cy="96838"/>
          </a:xfrm>
          <a:prstGeom prst="ellipse">
            <a:avLst/>
          </a:prstGeom>
          <a:solidFill>
            <a:schemeClr val="bg2">
              <a:lumMod val="25000"/>
            </a:schemeClr>
          </a:solid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46" name="45 Elipse"/>
          <p:cNvSpPr/>
          <p:nvPr/>
        </p:nvSpPr>
        <p:spPr bwMode="auto">
          <a:xfrm>
            <a:off x="2965450" y="4116388"/>
            <a:ext cx="106363" cy="96837"/>
          </a:xfrm>
          <a:prstGeom prst="ellipse">
            <a:avLst/>
          </a:prstGeom>
          <a:solidFill>
            <a:schemeClr val="bg2">
              <a:lumMod val="25000"/>
            </a:schemeClr>
          </a:solid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47" name="46 Elipse"/>
          <p:cNvSpPr/>
          <p:nvPr/>
        </p:nvSpPr>
        <p:spPr bwMode="auto">
          <a:xfrm>
            <a:off x="2965450" y="4310063"/>
            <a:ext cx="106363" cy="95250"/>
          </a:xfrm>
          <a:prstGeom prst="ellipse">
            <a:avLst/>
          </a:prstGeom>
          <a:solidFill>
            <a:schemeClr val="bg2">
              <a:lumMod val="25000"/>
            </a:schemeClr>
          </a:solid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48" name="47 Elipse"/>
          <p:cNvSpPr/>
          <p:nvPr/>
        </p:nvSpPr>
        <p:spPr bwMode="auto">
          <a:xfrm>
            <a:off x="2751138" y="4310063"/>
            <a:ext cx="106362" cy="95250"/>
          </a:xfrm>
          <a:prstGeom prst="ellipse">
            <a:avLst/>
          </a:prstGeom>
          <a:solidFill>
            <a:schemeClr val="bg2">
              <a:lumMod val="25000"/>
            </a:schemeClr>
          </a:solid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17445" name="48 CuadroTexto"/>
          <p:cNvSpPr txBox="1">
            <a:spLocks noChangeArrowheads="1"/>
          </p:cNvSpPr>
          <p:nvPr/>
        </p:nvSpPr>
        <p:spPr bwMode="auto">
          <a:xfrm>
            <a:off x="392113" y="3986213"/>
            <a:ext cx="215900" cy="166687"/>
          </a:xfrm>
          <a:prstGeom prst="rect">
            <a:avLst/>
          </a:prstGeom>
          <a:noFill/>
          <a:ln w="9525">
            <a:noFill/>
            <a:miter lim="800000"/>
            <a:headEnd/>
            <a:tailEnd/>
          </a:ln>
        </p:spPr>
        <p:txBody>
          <a:bodyPr>
            <a:spAutoFit/>
          </a:bodyPr>
          <a:lstStyle/>
          <a:p>
            <a:r>
              <a:rPr lang="es-ES" b="1">
                <a:solidFill>
                  <a:srgbClr val="C00000"/>
                </a:solidFill>
                <a:latin typeface="Calibri" pitchFamily="34" charset="0"/>
              </a:rPr>
              <a:t>1</a:t>
            </a:r>
          </a:p>
        </p:txBody>
      </p:sp>
      <p:sp>
        <p:nvSpPr>
          <p:cNvPr id="17446" name="49 CuadroTexto"/>
          <p:cNvSpPr txBox="1">
            <a:spLocks noChangeArrowheads="1"/>
          </p:cNvSpPr>
          <p:nvPr/>
        </p:nvSpPr>
        <p:spPr bwMode="auto">
          <a:xfrm>
            <a:off x="1036638" y="3986213"/>
            <a:ext cx="214312" cy="166687"/>
          </a:xfrm>
          <a:prstGeom prst="rect">
            <a:avLst/>
          </a:prstGeom>
          <a:noFill/>
          <a:ln w="9525">
            <a:noFill/>
            <a:miter lim="800000"/>
            <a:headEnd/>
            <a:tailEnd/>
          </a:ln>
        </p:spPr>
        <p:txBody>
          <a:bodyPr>
            <a:spAutoFit/>
          </a:bodyPr>
          <a:lstStyle/>
          <a:p>
            <a:r>
              <a:rPr lang="es-ES" b="1">
                <a:solidFill>
                  <a:srgbClr val="C00000"/>
                </a:solidFill>
                <a:latin typeface="Calibri" pitchFamily="34" charset="0"/>
              </a:rPr>
              <a:t>3</a:t>
            </a:r>
          </a:p>
        </p:txBody>
      </p:sp>
      <p:sp>
        <p:nvSpPr>
          <p:cNvPr id="17447" name="50 CuadroTexto"/>
          <p:cNvSpPr txBox="1">
            <a:spLocks noChangeArrowheads="1"/>
          </p:cNvSpPr>
          <p:nvPr/>
        </p:nvSpPr>
        <p:spPr bwMode="auto">
          <a:xfrm>
            <a:off x="1785938" y="3986213"/>
            <a:ext cx="214312" cy="166687"/>
          </a:xfrm>
          <a:prstGeom prst="rect">
            <a:avLst/>
          </a:prstGeom>
          <a:noFill/>
          <a:ln w="9525">
            <a:noFill/>
            <a:miter lim="800000"/>
            <a:headEnd/>
            <a:tailEnd/>
          </a:ln>
        </p:spPr>
        <p:txBody>
          <a:bodyPr>
            <a:spAutoFit/>
          </a:bodyPr>
          <a:lstStyle/>
          <a:p>
            <a:r>
              <a:rPr lang="es-ES" b="1">
                <a:solidFill>
                  <a:srgbClr val="C00000"/>
                </a:solidFill>
                <a:latin typeface="Calibri" pitchFamily="34" charset="0"/>
              </a:rPr>
              <a:t>6</a:t>
            </a:r>
          </a:p>
        </p:txBody>
      </p:sp>
      <p:sp>
        <p:nvSpPr>
          <p:cNvPr id="17448" name="51 CuadroTexto"/>
          <p:cNvSpPr txBox="1">
            <a:spLocks noChangeArrowheads="1"/>
          </p:cNvSpPr>
          <p:nvPr/>
        </p:nvSpPr>
        <p:spPr bwMode="auto">
          <a:xfrm>
            <a:off x="2428875" y="3916363"/>
            <a:ext cx="571500" cy="369887"/>
          </a:xfrm>
          <a:prstGeom prst="rect">
            <a:avLst/>
          </a:prstGeom>
          <a:noFill/>
          <a:ln w="9525">
            <a:noFill/>
            <a:miter lim="800000"/>
            <a:headEnd/>
            <a:tailEnd/>
          </a:ln>
        </p:spPr>
        <p:txBody>
          <a:bodyPr>
            <a:spAutoFit/>
          </a:bodyPr>
          <a:lstStyle/>
          <a:p>
            <a:r>
              <a:rPr lang="es-ES" b="1">
                <a:solidFill>
                  <a:srgbClr val="C00000"/>
                </a:solidFill>
                <a:latin typeface="Calibri" pitchFamily="34" charset="0"/>
              </a:rPr>
              <a:t>10</a:t>
            </a:r>
          </a:p>
        </p:txBody>
      </p:sp>
      <p:sp>
        <p:nvSpPr>
          <p:cNvPr id="53" name="52 Rectángulo"/>
          <p:cNvSpPr/>
          <p:nvPr/>
        </p:nvSpPr>
        <p:spPr>
          <a:xfrm>
            <a:off x="285750" y="5572125"/>
            <a:ext cx="3786188" cy="1000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grpSp>
        <p:nvGrpSpPr>
          <p:cNvPr id="17450" name="33 Grupo"/>
          <p:cNvGrpSpPr>
            <a:grpSpLocks/>
          </p:cNvGrpSpPr>
          <p:nvPr/>
        </p:nvGrpSpPr>
        <p:grpSpPr bwMode="auto">
          <a:xfrm>
            <a:off x="714375" y="6072188"/>
            <a:ext cx="357188" cy="285750"/>
            <a:chOff x="3929058" y="3500480"/>
            <a:chExt cx="357190" cy="285762"/>
          </a:xfrm>
        </p:grpSpPr>
        <p:sp>
          <p:nvSpPr>
            <p:cNvPr id="74" name="73 Elipse"/>
            <p:cNvSpPr/>
            <p:nvPr/>
          </p:nvSpPr>
          <p:spPr>
            <a:xfrm>
              <a:off x="3929058" y="3714801"/>
              <a:ext cx="71438" cy="71441"/>
            </a:xfrm>
            <a:prstGeom prst="ellipse">
              <a:avLst/>
            </a:prstGeom>
            <a:solidFill>
              <a:srgbClr val="33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latin typeface="Arial" pitchFamily="34" charset="0"/>
                <a:cs typeface="Arial" pitchFamily="34" charset="0"/>
              </a:endParaRPr>
            </a:p>
          </p:txBody>
        </p:sp>
        <p:sp>
          <p:nvSpPr>
            <p:cNvPr id="75" name="74 Elipse"/>
            <p:cNvSpPr/>
            <p:nvPr/>
          </p:nvSpPr>
          <p:spPr>
            <a:xfrm>
              <a:off x="4071934" y="3500480"/>
              <a:ext cx="71438" cy="71440"/>
            </a:xfrm>
            <a:prstGeom prst="ellipse">
              <a:avLst/>
            </a:prstGeom>
            <a:solidFill>
              <a:srgbClr val="33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latin typeface="Arial" pitchFamily="34" charset="0"/>
                <a:cs typeface="Arial" pitchFamily="34" charset="0"/>
              </a:endParaRPr>
            </a:p>
          </p:txBody>
        </p:sp>
        <p:sp>
          <p:nvSpPr>
            <p:cNvPr id="76" name="75 Elipse"/>
            <p:cNvSpPr/>
            <p:nvPr/>
          </p:nvSpPr>
          <p:spPr>
            <a:xfrm>
              <a:off x="4214810" y="3714801"/>
              <a:ext cx="71438" cy="71441"/>
            </a:xfrm>
            <a:prstGeom prst="ellipse">
              <a:avLst/>
            </a:prstGeom>
            <a:solidFill>
              <a:srgbClr val="33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latin typeface="Arial" pitchFamily="34" charset="0"/>
                <a:cs typeface="Arial" pitchFamily="34" charset="0"/>
              </a:endParaRPr>
            </a:p>
          </p:txBody>
        </p:sp>
      </p:grpSp>
      <p:grpSp>
        <p:nvGrpSpPr>
          <p:cNvPr id="4" name="25 Grupo"/>
          <p:cNvGrpSpPr/>
          <p:nvPr/>
        </p:nvGrpSpPr>
        <p:grpSpPr bwMode="auto">
          <a:xfrm>
            <a:off x="1571604" y="5857892"/>
            <a:ext cx="638770" cy="514385"/>
            <a:chOff x="4859594" y="3286124"/>
            <a:chExt cx="638774" cy="514407"/>
          </a:xfrm>
          <a:solidFill>
            <a:srgbClr val="FFC000"/>
          </a:solidFill>
        </p:grpSpPr>
        <p:sp>
          <p:nvSpPr>
            <p:cNvPr id="68" name="67 Elipse"/>
            <p:cNvSpPr/>
            <p:nvPr/>
          </p:nvSpPr>
          <p:spPr>
            <a:xfrm rot="21368235">
              <a:off x="5426930" y="3729093"/>
              <a:ext cx="71438" cy="71438"/>
            </a:xfrm>
            <a:prstGeom prst="ellipse">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latin typeface="Arial" pitchFamily="34" charset="0"/>
                <a:cs typeface="Arial" pitchFamily="34" charset="0"/>
              </a:endParaRPr>
            </a:p>
          </p:txBody>
        </p:sp>
        <p:sp>
          <p:nvSpPr>
            <p:cNvPr id="69" name="68 Elipse"/>
            <p:cNvSpPr/>
            <p:nvPr/>
          </p:nvSpPr>
          <p:spPr>
            <a:xfrm rot="21368235">
              <a:off x="5284054" y="3502764"/>
              <a:ext cx="71438" cy="71438"/>
            </a:xfrm>
            <a:prstGeom prst="ellipse">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latin typeface="Arial" pitchFamily="34" charset="0"/>
                <a:cs typeface="Arial" pitchFamily="34" charset="0"/>
              </a:endParaRPr>
            </a:p>
          </p:txBody>
        </p:sp>
        <p:sp>
          <p:nvSpPr>
            <p:cNvPr id="70" name="69 Elipse"/>
            <p:cNvSpPr/>
            <p:nvPr/>
          </p:nvSpPr>
          <p:spPr>
            <a:xfrm rot="182133">
              <a:off x="4859594" y="3716293"/>
              <a:ext cx="71438" cy="71438"/>
            </a:xfrm>
            <a:prstGeom prst="ellipse">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latin typeface="Arial" pitchFamily="34" charset="0"/>
                <a:cs typeface="Arial" pitchFamily="34" charset="0"/>
              </a:endParaRPr>
            </a:p>
          </p:txBody>
        </p:sp>
        <p:sp>
          <p:nvSpPr>
            <p:cNvPr id="71" name="70 Elipse"/>
            <p:cNvSpPr/>
            <p:nvPr/>
          </p:nvSpPr>
          <p:spPr>
            <a:xfrm rot="182133">
              <a:off x="5002470" y="3506063"/>
              <a:ext cx="71438" cy="71438"/>
            </a:xfrm>
            <a:prstGeom prst="ellipse">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latin typeface="Arial" pitchFamily="34" charset="0"/>
                <a:cs typeface="Arial" pitchFamily="34" charset="0"/>
              </a:endParaRPr>
            </a:p>
          </p:txBody>
        </p:sp>
        <p:sp>
          <p:nvSpPr>
            <p:cNvPr id="72" name="71 Elipse"/>
            <p:cNvSpPr/>
            <p:nvPr/>
          </p:nvSpPr>
          <p:spPr>
            <a:xfrm rot="182133">
              <a:off x="5141662" y="3727642"/>
              <a:ext cx="71438" cy="71438"/>
            </a:xfrm>
            <a:prstGeom prst="ellipse">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latin typeface="Arial" pitchFamily="34" charset="0"/>
                <a:cs typeface="Arial" pitchFamily="34" charset="0"/>
              </a:endParaRPr>
            </a:p>
          </p:txBody>
        </p:sp>
        <p:sp>
          <p:nvSpPr>
            <p:cNvPr id="73" name="72 Elipse"/>
            <p:cNvSpPr/>
            <p:nvPr/>
          </p:nvSpPr>
          <p:spPr>
            <a:xfrm>
              <a:off x="5143504" y="3286124"/>
              <a:ext cx="71438" cy="71438"/>
            </a:xfrm>
            <a:prstGeom prst="ellipse">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latin typeface="Arial" pitchFamily="34" charset="0"/>
                <a:cs typeface="Arial" pitchFamily="34" charset="0"/>
              </a:endParaRPr>
            </a:p>
          </p:txBody>
        </p:sp>
      </p:grpSp>
      <p:grpSp>
        <p:nvGrpSpPr>
          <p:cNvPr id="17452" name="38 Grupo"/>
          <p:cNvGrpSpPr>
            <a:grpSpLocks/>
          </p:cNvGrpSpPr>
          <p:nvPr/>
        </p:nvGrpSpPr>
        <p:grpSpPr bwMode="auto">
          <a:xfrm>
            <a:off x="2786063" y="5786438"/>
            <a:ext cx="765175" cy="652462"/>
            <a:chOff x="6015011" y="3149032"/>
            <a:chExt cx="765180" cy="652490"/>
          </a:xfrm>
        </p:grpSpPr>
        <p:sp>
          <p:nvSpPr>
            <p:cNvPr id="59" name="58 Elipse"/>
            <p:cNvSpPr/>
            <p:nvPr/>
          </p:nvSpPr>
          <p:spPr>
            <a:xfrm rot="12994696">
              <a:off x="6015011" y="3156969"/>
              <a:ext cx="71437" cy="71441"/>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latin typeface="Arial" pitchFamily="34" charset="0"/>
                <a:cs typeface="Arial" pitchFamily="34" charset="0"/>
              </a:endParaRPr>
            </a:p>
          </p:txBody>
        </p:sp>
        <p:sp>
          <p:nvSpPr>
            <p:cNvPr id="60" name="59 Elipse"/>
            <p:cNvSpPr/>
            <p:nvPr/>
          </p:nvSpPr>
          <p:spPr>
            <a:xfrm rot="12994696">
              <a:off x="6015011" y="3442732"/>
              <a:ext cx="71437" cy="73028"/>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latin typeface="Arial" pitchFamily="34" charset="0"/>
                <a:cs typeface="Arial" pitchFamily="34" charset="0"/>
              </a:endParaRPr>
            </a:p>
          </p:txBody>
        </p:sp>
        <p:sp>
          <p:nvSpPr>
            <p:cNvPr id="61" name="60 Elipse"/>
            <p:cNvSpPr/>
            <p:nvPr/>
          </p:nvSpPr>
          <p:spPr>
            <a:xfrm rot="13408594">
              <a:off x="6699227" y="3730082"/>
              <a:ext cx="71438" cy="7144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latin typeface="Arial" pitchFamily="34" charset="0"/>
                <a:cs typeface="Arial" pitchFamily="34" charset="0"/>
              </a:endParaRPr>
            </a:p>
          </p:txBody>
        </p:sp>
        <p:sp>
          <p:nvSpPr>
            <p:cNvPr id="62" name="61 Elipse"/>
            <p:cNvSpPr/>
            <p:nvPr/>
          </p:nvSpPr>
          <p:spPr>
            <a:xfrm rot="13408594">
              <a:off x="6372200" y="3730082"/>
              <a:ext cx="71438" cy="7144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latin typeface="Arial" pitchFamily="34" charset="0"/>
                <a:cs typeface="Arial" pitchFamily="34" charset="0"/>
              </a:endParaRPr>
            </a:p>
          </p:txBody>
        </p:sp>
        <p:sp>
          <p:nvSpPr>
            <p:cNvPr id="63" name="62 Elipse"/>
            <p:cNvSpPr/>
            <p:nvPr/>
          </p:nvSpPr>
          <p:spPr>
            <a:xfrm rot="13408594">
              <a:off x="6372200" y="3444320"/>
              <a:ext cx="71438" cy="7144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latin typeface="Arial" pitchFamily="34" charset="0"/>
                <a:cs typeface="Arial" pitchFamily="34" charset="0"/>
              </a:endParaRPr>
            </a:p>
          </p:txBody>
        </p:sp>
        <p:sp>
          <p:nvSpPr>
            <p:cNvPr id="64" name="63 Elipse"/>
            <p:cNvSpPr/>
            <p:nvPr/>
          </p:nvSpPr>
          <p:spPr>
            <a:xfrm rot="13226461">
              <a:off x="6015011" y="3730082"/>
              <a:ext cx="71437" cy="7144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latin typeface="Arial" pitchFamily="34" charset="0"/>
                <a:cs typeface="Arial" pitchFamily="34" charset="0"/>
              </a:endParaRPr>
            </a:p>
          </p:txBody>
        </p:sp>
        <p:sp>
          <p:nvSpPr>
            <p:cNvPr id="65" name="64 Elipse"/>
            <p:cNvSpPr/>
            <p:nvPr/>
          </p:nvSpPr>
          <p:spPr>
            <a:xfrm rot="10188766">
              <a:off x="6708753" y="3434794"/>
              <a:ext cx="71438" cy="71440"/>
            </a:xfrm>
            <a:prstGeom prst="ellipse">
              <a:avLst/>
            </a:prstGeom>
            <a:solidFill>
              <a:srgbClr val="33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latin typeface="Arial" pitchFamily="34" charset="0"/>
                <a:cs typeface="Arial" pitchFamily="34" charset="0"/>
              </a:endParaRPr>
            </a:p>
          </p:txBody>
        </p:sp>
        <p:sp>
          <p:nvSpPr>
            <p:cNvPr id="66" name="65 Elipse"/>
            <p:cNvSpPr/>
            <p:nvPr/>
          </p:nvSpPr>
          <p:spPr>
            <a:xfrm rot="10188766">
              <a:off x="6708753" y="3149032"/>
              <a:ext cx="71438" cy="71440"/>
            </a:xfrm>
            <a:prstGeom prst="ellipse">
              <a:avLst/>
            </a:prstGeom>
            <a:solidFill>
              <a:srgbClr val="33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latin typeface="Arial" pitchFamily="34" charset="0"/>
                <a:cs typeface="Arial" pitchFamily="34" charset="0"/>
              </a:endParaRPr>
            </a:p>
          </p:txBody>
        </p:sp>
        <p:sp>
          <p:nvSpPr>
            <p:cNvPr id="67" name="66 Elipse"/>
            <p:cNvSpPr/>
            <p:nvPr/>
          </p:nvSpPr>
          <p:spPr>
            <a:xfrm rot="10188766">
              <a:off x="6362675" y="3149032"/>
              <a:ext cx="71438" cy="71440"/>
            </a:xfrm>
            <a:prstGeom prst="ellipse">
              <a:avLst/>
            </a:prstGeom>
            <a:solidFill>
              <a:srgbClr val="33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latin typeface="Arial" pitchFamily="34" charset="0"/>
                <a:cs typeface="Arial" pitchFamily="34" charset="0"/>
              </a:endParaRPr>
            </a:p>
          </p:txBody>
        </p:sp>
      </p:grpSp>
      <p:sp>
        <p:nvSpPr>
          <p:cNvPr id="17453" name="39 CuadroTexto"/>
          <p:cNvSpPr txBox="1">
            <a:spLocks noChangeArrowheads="1"/>
          </p:cNvSpPr>
          <p:nvPr/>
        </p:nvSpPr>
        <p:spPr bwMode="auto">
          <a:xfrm>
            <a:off x="4143375" y="5643563"/>
            <a:ext cx="4857750" cy="923925"/>
          </a:xfrm>
          <a:prstGeom prst="rect">
            <a:avLst/>
          </a:prstGeom>
          <a:noFill/>
          <a:ln w="9525">
            <a:noFill/>
            <a:miter lim="800000"/>
            <a:headEnd/>
            <a:tailEnd/>
          </a:ln>
        </p:spPr>
        <p:txBody>
          <a:bodyPr>
            <a:spAutoFit/>
          </a:bodyPr>
          <a:lstStyle/>
          <a:p>
            <a:pPr algn="just"/>
            <a:r>
              <a:rPr lang="es-ES" dirty="0">
                <a:solidFill>
                  <a:schemeClr val="bg2"/>
                </a:solidFill>
                <a:latin typeface="Calibri" pitchFamily="34" charset="0"/>
              </a:rPr>
              <a:t>La suma de dos números triangulares consecutivos (3+6) da lugar a un numero cuadrado (9)</a:t>
            </a:r>
          </a:p>
        </p:txBody>
      </p:sp>
      <p:sp>
        <p:nvSpPr>
          <p:cNvPr id="17454" name="76 CuadroTexto"/>
          <p:cNvSpPr txBox="1">
            <a:spLocks noChangeArrowheads="1"/>
          </p:cNvSpPr>
          <p:nvPr/>
        </p:nvSpPr>
        <p:spPr bwMode="auto">
          <a:xfrm>
            <a:off x="3500438" y="3714750"/>
            <a:ext cx="5500687" cy="1200150"/>
          </a:xfrm>
          <a:prstGeom prst="rect">
            <a:avLst/>
          </a:prstGeom>
          <a:noFill/>
          <a:ln w="9525">
            <a:noFill/>
            <a:miter lim="800000"/>
            <a:headEnd/>
            <a:tailEnd/>
          </a:ln>
        </p:spPr>
        <p:txBody>
          <a:bodyPr>
            <a:spAutoFit/>
          </a:bodyPr>
          <a:lstStyle/>
          <a:p>
            <a:r>
              <a:rPr lang="es-ES" dirty="0">
                <a:solidFill>
                  <a:schemeClr val="bg2"/>
                </a:solidFill>
                <a:latin typeface="Calibri" pitchFamily="34" charset="0"/>
              </a:rPr>
              <a:t>Los </a:t>
            </a:r>
            <a:r>
              <a:rPr lang="es-ES" b="1" dirty="0">
                <a:solidFill>
                  <a:schemeClr val="bg2"/>
                </a:solidFill>
                <a:latin typeface="Calibri" pitchFamily="34" charset="0"/>
              </a:rPr>
              <a:t>números triangulares </a:t>
            </a:r>
            <a:r>
              <a:rPr lang="es-ES" dirty="0">
                <a:solidFill>
                  <a:schemeClr val="bg2"/>
                </a:solidFill>
                <a:latin typeface="Calibri" pitchFamily="34" charset="0"/>
              </a:rPr>
              <a:t>eran el 1, 3, 6, 10…..</a:t>
            </a:r>
          </a:p>
          <a:p>
            <a:pPr algn="ctr"/>
            <a:endParaRPr lang="es-ES" dirty="0">
              <a:solidFill>
                <a:schemeClr val="bg2"/>
              </a:solidFill>
              <a:latin typeface="Calibri" pitchFamily="34" charset="0"/>
            </a:endParaRPr>
          </a:p>
          <a:p>
            <a:pPr algn="ctr"/>
            <a:r>
              <a:rPr lang="es-ES" dirty="0">
                <a:solidFill>
                  <a:schemeClr val="bg2"/>
                </a:solidFill>
                <a:latin typeface="Calibri" pitchFamily="34" charset="0"/>
              </a:rPr>
              <a:t>3 = 1+2 ; 6  = 1+2+3 ; 10 = 1+2+3+4</a:t>
            </a:r>
          </a:p>
          <a:p>
            <a:endParaRPr lang="es-ES" dirty="0">
              <a:solidFill>
                <a:schemeClr val="bg2"/>
              </a:solidFill>
              <a:latin typeface="Calibri" pitchFamily="34" charset="0"/>
            </a:endParaRPr>
          </a:p>
        </p:txBody>
      </p:sp>
      <p:sp>
        <p:nvSpPr>
          <p:cNvPr id="17455" name="77 CuadroTexto"/>
          <p:cNvSpPr txBox="1">
            <a:spLocks noChangeArrowheads="1"/>
          </p:cNvSpPr>
          <p:nvPr/>
        </p:nvSpPr>
        <p:spPr bwMode="auto">
          <a:xfrm>
            <a:off x="214313" y="4929188"/>
            <a:ext cx="8786812" cy="646112"/>
          </a:xfrm>
          <a:prstGeom prst="rect">
            <a:avLst/>
          </a:prstGeom>
          <a:noFill/>
          <a:ln w="9525">
            <a:noFill/>
            <a:miter lim="800000"/>
            <a:headEnd/>
            <a:tailEnd/>
          </a:ln>
        </p:spPr>
        <p:txBody>
          <a:bodyPr>
            <a:spAutoFit/>
          </a:bodyPr>
          <a:lstStyle/>
          <a:p>
            <a:r>
              <a:rPr lang="es-ES" dirty="0">
                <a:latin typeface="Calibri" pitchFamily="34" charset="0"/>
              </a:rPr>
              <a:t>El </a:t>
            </a:r>
            <a:r>
              <a:rPr lang="es-ES" dirty="0">
                <a:solidFill>
                  <a:schemeClr val="bg2"/>
                </a:solidFill>
                <a:latin typeface="Calibri" pitchFamily="34" charset="0"/>
              </a:rPr>
              <a:t>número 10 era la divina </a:t>
            </a:r>
            <a:r>
              <a:rPr lang="es-ES" dirty="0" err="1">
                <a:solidFill>
                  <a:schemeClr val="bg2"/>
                </a:solidFill>
                <a:latin typeface="Calibri" pitchFamily="34" charset="0"/>
              </a:rPr>
              <a:t>Tetrakys</a:t>
            </a:r>
            <a:r>
              <a:rPr lang="es-ES" dirty="0">
                <a:solidFill>
                  <a:schemeClr val="bg2"/>
                </a:solidFill>
                <a:latin typeface="Calibri" pitchFamily="34" charset="0"/>
              </a:rPr>
              <a:t> que para los pitagóricos representaba una entidad divina. Estaba formada por la suma de los números más ilustres: 1,2,3,y 4.</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0" name="49 Conector recto"/>
          <p:cNvCxnSpPr>
            <a:stCxn id="31" idx="4"/>
            <a:endCxn id="44" idx="0"/>
          </p:cNvCxnSpPr>
          <p:nvPr/>
        </p:nvCxnSpPr>
        <p:spPr>
          <a:xfrm rot="16200000" flipH="1">
            <a:off x="2608263" y="519113"/>
            <a:ext cx="198437" cy="20637"/>
          </a:xfrm>
          <a:prstGeom prst="line">
            <a:avLst/>
          </a:prstGeom>
        </p:spPr>
        <p:style>
          <a:lnRef idx="1">
            <a:schemeClr val="accent1"/>
          </a:lnRef>
          <a:fillRef idx="0">
            <a:schemeClr val="accent1"/>
          </a:fillRef>
          <a:effectRef idx="0">
            <a:schemeClr val="accent1"/>
          </a:effectRef>
          <a:fontRef idx="minor">
            <a:schemeClr val="tx1"/>
          </a:fontRef>
        </p:style>
      </p:cxnSp>
      <p:sp>
        <p:nvSpPr>
          <p:cNvPr id="85" name="84 Rectángulo"/>
          <p:cNvSpPr/>
          <p:nvPr/>
        </p:nvSpPr>
        <p:spPr bwMode="auto">
          <a:xfrm>
            <a:off x="142875" y="214313"/>
            <a:ext cx="1657350" cy="1184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grpSp>
        <p:nvGrpSpPr>
          <p:cNvPr id="18436" name="50 Grupo"/>
          <p:cNvGrpSpPr>
            <a:grpSpLocks/>
          </p:cNvGrpSpPr>
          <p:nvPr/>
        </p:nvGrpSpPr>
        <p:grpSpPr bwMode="auto">
          <a:xfrm rot="-224513">
            <a:off x="234950" y="287338"/>
            <a:ext cx="995363" cy="746125"/>
            <a:chOff x="1928794" y="2500306"/>
            <a:chExt cx="1500198" cy="1214446"/>
          </a:xfrm>
        </p:grpSpPr>
        <p:grpSp>
          <p:nvGrpSpPr>
            <p:cNvPr id="18474" name="47 Grupo"/>
            <p:cNvGrpSpPr>
              <a:grpSpLocks/>
            </p:cNvGrpSpPr>
            <p:nvPr/>
          </p:nvGrpSpPr>
          <p:grpSpPr bwMode="auto">
            <a:xfrm>
              <a:off x="1928794" y="2500306"/>
              <a:ext cx="1000132" cy="1214446"/>
              <a:chOff x="1357290" y="928670"/>
              <a:chExt cx="1000132" cy="1214446"/>
            </a:xfrm>
          </p:grpSpPr>
          <p:sp>
            <p:nvSpPr>
              <p:cNvPr id="66" name="65 Elipse"/>
              <p:cNvSpPr/>
              <p:nvPr/>
            </p:nvSpPr>
            <p:spPr>
              <a:xfrm>
                <a:off x="1420429" y="917675"/>
                <a:ext cx="212948" cy="2144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67" name="66 Elipse"/>
              <p:cNvSpPr/>
              <p:nvPr/>
            </p:nvSpPr>
            <p:spPr>
              <a:xfrm>
                <a:off x="1928777" y="917327"/>
                <a:ext cx="212948" cy="2144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68" name="67 Elipse"/>
              <p:cNvSpPr/>
              <p:nvPr/>
            </p:nvSpPr>
            <p:spPr>
              <a:xfrm>
                <a:off x="1641674" y="1342519"/>
                <a:ext cx="215339" cy="2144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69" name="68 Elipse"/>
              <p:cNvSpPr/>
              <p:nvPr/>
            </p:nvSpPr>
            <p:spPr>
              <a:xfrm>
                <a:off x="2132997" y="1346147"/>
                <a:ext cx="215339" cy="2144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70" name="69 Elipse"/>
              <p:cNvSpPr/>
              <p:nvPr/>
            </p:nvSpPr>
            <p:spPr>
              <a:xfrm>
                <a:off x="1633427" y="1914203"/>
                <a:ext cx="215339" cy="2144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71" name="70 Elipse"/>
              <p:cNvSpPr/>
              <p:nvPr/>
            </p:nvSpPr>
            <p:spPr>
              <a:xfrm>
                <a:off x="2139701" y="1908530"/>
                <a:ext cx="215339" cy="2144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72" name="71 Elipse"/>
              <p:cNvSpPr/>
              <p:nvPr/>
            </p:nvSpPr>
            <p:spPr>
              <a:xfrm>
                <a:off x="1354723" y="1487976"/>
                <a:ext cx="215339" cy="2144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cxnSp>
            <p:nvCxnSpPr>
              <p:cNvPr id="73" name="72 Conector recto"/>
              <p:cNvCxnSpPr>
                <a:stCxn id="68" idx="6"/>
                <a:endCxn id="69" idx="2"/>
              </p:cNvCxnSpPr>
              <p:nvPr/>
            </p:nvCxnSpPr>
            <p:spPr>
              <a:xfrm>
                <a:off x="1852486" y="1452852"/>
                <a:ext cx="284726" cy="2583"/>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73 Conector recto"/>
              <p:cNvCxnSpPr>
                <a:stCxn id="68" idx="4"/>
                <a:endCxn id="70" idx="0"/>
              </p:cNvCxnSpPr>
              <p:nvPr/>
            </p:nvCxnSpPr>
            <p:spPr>
              <a:xfrm rot="5400000">
                <a:off x="1569628" y="1729409"/>
                <a:ext cx="356582" cy="2393"/>
              </a:xfrm>
              <a:prstGeom prst="line">
                <a:avLst/>
              </a:prstGeom>
            </p:spPr>
            <p:style>
              <a:lnRef idx="1">
                <a:schemeClr val="accent1"/>
              </a:lnRef>
              <a:fillRef idx="0">
                <a:schemeClr val="accent1"/>
              </a:fillRef>
              <a:effectRef idx="0">
                <a:schemeClr val="accent1"/>
              </a:effectRef>
              <a:fontRef idx="minor">
                <a:schemeClr val="tx1"/>
              </a:fontRef>
            </p:style>
          </p:cxnSp>
          <p:cxnSp>
            <p:nvCxnSpPr>
              <p:cNvPr id="75" name="74 Conector recto"/>
              <p:cNvCxnSpPr>
                <a:stCxn id="69" idx="4"/>
                <a:endCxn id="71" idx="0"/>
              </p:cNvCxnSpPr>
              <p:nvPr/>
            </p:nvCxnSpPr>
            <p:spPr>
              <a:xfrm rot="5400000">
                <a:off x="2065415" y="1738532"/>
                <a:ext cx="356582" cy="2392"/>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75 Conector recto"/>
              <p:cNvCxnSpPr>
                <a:stCxn id="70" idx="6"/>
                <a:endCxn id="71" idx="2"/>
              </p:cNvCxnSpPr>
              <p:nvPr/>
            </p:nvCxnSpPr>
            <p:spPr>
              <a:xfrm>
                <a:off x="1854336" y="2017480"/>
                <a:ext cx="28472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76 Conector recto"/>
              <p:cNvCxnSpPr>
                <a:stCxn id="67" idx="5"/>
                <a:endCxn id="69" idx="0"/>
              </p:cNvCxnSpPr>
              <p:nvPr/>
            </p:nvCxnSpPr>
            <p:spPr>
              <a:xfrm rot="16200000" flipH="1">
                <a:off x="2055112" y="1154274"/>
                <a:ext cx="245474" cy="138774"/>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77 Conector recto"/>
              <p:cNvCxnSpPr>
                <a:stCxn id="66" idx="6"/>
                <a:endCxn id="67" idx="2"/>
              </p:cNvCxnSpPr>
              <p:nvPr/>
            </p:nvCxnSpPr>
            <p:spPr>
              <a:xfrm>
                <a:off x="1638711" y="1023526"/>
                <a:ext cx="287119" cy="2583"/>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78 Conector recto"/>
              <p:cNvCxnSpPr>
                <a:stCxn id="66" idx="4"/>
                <a:endCxn id="68" idx="1"/>
              </p:cNvCxnSpPr>
              <p:nvPr/>
            </p:nvCxnSpPr>
            <p:spPr>
              <a:xfrm rot="16200000" flipH="1">
                <a:off x="1480114" y="1186167"/>
                <a:ext cx="245474" cy="138774"/>
              </a:xfrm>
              <a:prstGeom prst="line">
                <a:avLst/>
              </a:prstGeom>
            </p:spPr>
            <p:style>
              <a:lnRef idx="1">
                <a:schemeClr val="accent1"/>
              </a:lnRef>
              <a:fillRef idx="0">
                <a:schemeClr val="accent1"/>
              </a:fillRef>
              <a:effectRef idx="0">
                <a:schemeClr val="accent1"/>
              </a:effectRef>
              <a:fontRef idx="minor">
                <a:schemeClr val="tx1"/>
              </a:fontRef>
            </p:style>
          </p:cxnSp>
          <p:sp>
            <p:nvSpPr>
              <p:cNvPr id="80" name="79 Elipse"/>
              <p:cNvSpPr/>
              <p:nvPr/>
            </p:nvSpPr>
            <p:spPr>
              <a:xfrm>
                <a:off x="1920530" y="1489096"/>
                <a:ext cx="215339" cy="2144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cxnSp>
            <p:nvCxnSpPr>
              <p:cNvPr id="81" name="80 Conector recto"/>
              <p:cNvCxnSpPr>
                <a:stCxn id="66" idx="3"/>
                <a:endCxn id="72" idx="0"/>
              </p:cNvCxnSpPr>
              <p:nvPr/>
            </p:nvCxnSpPr>
            <p:spPr>
              <a:xfrm rot="16200000" flipH="1">
                <a:off x="1260526" y="1290576"/>
                <a:ext cx="387589" cy="4785"/>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81 Conector recto"/>
              <p:cNvCxnSpPr>
                <a:stCxn id="72" idx="6"/>
                <a:endCxn id="80" idx="2"/>
              </p:cNvCxnSpPr>
              <p:nvPr/>
            </p:nvCxnSpPr>
            <p:spPr>
              <a:xfrm>
                <a:off x="1563773" y="1590360"/>
                <a:ext cx="35650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3" name="82 Conector recto"/>
              <p:cNvCxnSpPr>
                <a:stCxn id="80" idx="5"/>
                <a:endCxn id="71" idx="5"/>
              </p:cNvCxnSpPr>
              <p:nvPr/>
            </p:nvCxnSpPr>
            <p:spPr>
              <a:xfrm rot="16200000" flipH="1">
                <a:off x="1995582" y="1772101"/>
                <a:ext cx="428932" cy="215339"/>
              </a:xfrm>
              <a:prstGeom prst="line">
                <a:avLst/>
              </a:prstGeom>
            </p:spPr>
            <p:style>
              <a:lnRef idx="1">
                <a:schemeClr val="accent1"/>
              </a:lnRef>
              <a:fillRef idx="0">
                <a:schemeClr val="accent1"/>
              </a:fillRef>
              <a:effectRef idx="0">
                <a:schemeClr val="accent1"/>
              </a:effectRef>
              <a:fontRef idx="minor">
                <a:schemeClr val="tx1"/>
              </a:fontRef>
            </p:style>
          </p:cxnSp>
          <p:cxnSp>
            <p:nvCxnSpPr>
              <p:cNvPr id="84" name="83 Conector recto"/>
              <p:cNvCxnSpPr>
                <a:stCxn id="72" idx="4"/>
                <a:endCxn id="70" idx="1"/>
              </p:cNvCxnSpPr>
              <p:nvPr/>
            </p:nvCxnSpPr>
            <p:spPr>
              <a:xfrm rot="16200000" flipH="1">
                <a:off x="1438756" y="1714445"/>
                <a:ext cx="245472" cy="210554"/>
              </a:xfrm>
              <a:prstGeom prst="line">
                <a:avLst/>
              </a:prstGeom>
            </p:spPr>
            <p:style>
              <a:lnRef idx="1">
                <a:schemeClr val="accent1"/>
              </a:lnRef>
              <a:fillRef idx="0">
                <a:schemeClr val="accent1"/>
              </a:fillRef>
              <a:effectRef idx="0">
                <a:schemeClr val="accent1"/>
              </a:effectRef>
              <a:fontRef idx="minor">
                <a:schemeClr val="tx1"/>
              </a:fontRef>
            </p:style>
          </p:cxnSp>
        </p:grpSp>
        <p:sp>
          <p:nvSpPr>
            <p:cNvPr id="53" name="52 Elipse"/>
            <p:cNvSpPr/>
            <p:nvPr/>
          </p:nvSpPr>
          <p:spPr>
            <a:xfrm>
              <a:off x="2994146" y="2490266"/>
              <a:ext cx="215339" cy="2144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54" name="53 Elipse"/>
            <p:cNvSpPr/>
            <p:nvPr/>
          </p:nvSpPr>
          <p:spPr>
            <a:xfrm>
              <a:off x="3210306" y="2919845"/>
              <a:ext cx="215339" cy="2144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55" name="54 Elipse"/>
            <p:cNvSpPr/>
            <p:nvPr/>
          </p:nvSpPr>
          <p:spPr>
            <a:xfrm>
              <a:off x="3213127" y="3427576"/>
              <a:ext cx="215339" cy="2144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56" name="55 Elipse"/>
            <p:cNvSpPr/>
            <p:nvPr/>
          </p:nvSpPr>
          <p:spPr>
            <a:xfrm>
              <a:off x="2999760" y="3070614"/>
              <a:ext cx="212946" cy="2144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cxnSp>
          <p:nvCxnSpPr>
            <p:cNvPr id="57" name="56 Conector recto"/>
            <p:cNvCxnSpPr>
              <a:stCxn id="67" idx="6"/>
              <a:endCxn id="53" idx="2"/>
            </p:cNvCxnSpPr>
            <p:nvPr/>
          </p:nvCxnSpPr>
          <p:spPr>
            <a:xfrm>
              <a:off x="2713633" y="2597056"/>
              <a:ext cx="287119" cy="2585"/>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57 Conector recto"/>
            <p:cNvCxnSpPr>
              <a:stCxn id="69" idx="6"/>
              <a:endCxn id="54" idx="2"/>
            </p:cNvCxnSpPr>
            <p:nvPr/>
          </p:nvCxnSpPr>
          <p:spPr>
            <a:xfrm>
              <a:off x="2922164" y="3033780"/>
              <a:ext cx="284726" cy="2583"/>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58 Conector recto"/>
            <p:cNvCxnSpPr>
              <a:stCxn id="53" idx="5"/>
              <a:endCxn id="54" idx="0"/>
            </p:cNvCxnSpPr>
            <p:nvPr/>
          </p:nvCxnSpPr>
          <p:spPr>
            <a:xfrm rot="16200000" flipH="1">
              <a:off x="3122873" y="2727297"/>
              <a:ext cx="245472" cy="138774"/>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59 Conector recto"/>
            <p:cNvCxnSpPr>
              <a:stCxn id="80" idx="6"/>
              <a:endCxn id="56" idx="2"/>
            </p:cNvCxnSpPr>
            <p:nvPr/>
          </p:nvCxnSpPr>
          <p:spPr>
            <a:xfrm>
              <a:off x="2707228" y="3179227"/>
              <a:ext cx="28711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60 Conector recto"/>
            <p:cNvCxnSpPr>
              <a:stCxn id="71" idx="6"/>
              <a:endCxn id="55" idx="3"/>
            </p:cNvCxnSpPr>
            <p:nvPr/>
          </p:nvCxnSpPr>
          <p:spPr>
            <a:xfrm>
              <a:off x="2928207" y="3607657"/>
              <a:ext cx="318224" cy="2585"/>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61 Conector recto"/>
            <p:cNvCxnSpPr>
              <a:stCxn id="56" idx="5"/>
              <a:endCxn id="55" idx="0"/>
            </p:cNvCxnSpPr>
            <p:nvPr/>
          </p:nvCxnSpPr>
          <p:spPr>
            <a:xfrm rot="16200000" flipH="1">
              <a:off x="3164458" y="3271463"/>
              <a:ext cx="173122" cy="138774"/>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62 Conector recto"/>
            <p:cNvCxnSpPr>
              <a:stCxn id="54" idx="4"/>
              <a:endCxn id="55" idx="0"/>
            </p:cNvCxnSpPr>
            <p:nvPr/>
          </p:nvCxnSpPr>
          <p:spPr>
            <a:xfrm rot="5400000">
              <a:off x="3172084" y="3284652"/>
              <a:ext cx="286817" cy="2392"/>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63 Conector recto"/>
            <p:cNvCxnSpPr>
              <a:stCxn id="67" idx="4"/>
              <a:endCxn id="80" idx="0"/>
            </p:cNvCxnSpPr>
            <p:nvPr/>
          </p:nvCxnSpPr>
          <p:spPr>
            <a:xfrm rot="5400000">
              <a:off x="2422523" y="2891072"/>
              <a:ext cx="356582" cy="2392"/>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64 Conector recto"/>
            <p:cNvCxnSpPr>
              <a:stCxn id="53" idx="4"/>
              <a:endCxn id="56" idx="0"/>
            </p:cNvCxnSpPr>
            <p:nvPr/>
          </p:nvCxnSpPr>
          <p:spPr>
            <a:xfrm rot="5400000">
              <a:off x="2928951" y="2882821"/>
              <a:ext cx="356582" cy="2393"/>
            </a:xfrm>
            <a:prstGeom prst="line">
              <a:avLst/>
            </a:prstGeom>
          </p:spPr>
          <p:style>
            <a:lnRef idx="1">
              <a:schemeClr val="accent1"/>
            </a:lnRef>
            <a:fillRef idx="0">
              <a:schemeClr val="accent1"/>
            </a:fillRef>
            <a:effectRef idx="0">
              <a:schemeClr val="accent1"/>
            </a:effectRef>
            <a:fontRef idx="minor">
              <a:schemeClr val="tx1"/>
            </a:fontRef>
          </p:style>
        </p:cxnSp>
      </p:grpSp>
      <p:sp>
        <p:nvSpPr>
          <p:cNvPr id="18437" name="85 CuadroTexto"/>
          <p:cNvSpPr txBox="1">
            <a:spLocks noChangeArrowheads="1"/>
          </p:cNvSpPr>
          <p:nvPr/>
        </p:nvSpPr>
        <p:spPr bwMode="auto">
          <a:xfrm>
            <a:off x="142875" y="1092200"/>
            <a:ext cx="1735138" cy="368300"/>
          </a:xfrm>
          <a:prstGeom prst="rect">
            <a:avLst/>
          </a:prstGeom>
          <a:noFill/>
          <a:ln w="9525">
            <a:noFill/>
            <a:miter lim="800000"/>
            <a:headEnd/>
            <a:tailEnd/>
          </a:ln>
        </p:spPr>
        <p:txBody>
          <a:bodyPr>
            <a:spAutoFit/>
          </a:bodyPr>
          <a:lstStyle/>
          <a:p>
            <a:pPr algn="ctr"/>
            <a:r>
              <a:rPr lang="es-ES">
                <a:solidFill>
                  <a:srgbClr val="C00000"/>
                </a:solidFill>
                <a:latin typeface="Calibri" pitchFamily="34" charset="0"/>
              </a:rPr>
              <a:t>12</a:t>
            </a:r>
            <a:r>
              <a:rPr lang="es-ES">
                <a:latin typeface="Calibri" pitchFamily="34" charset="0"/>
              </a:rPr>
              <a:t> = 3 x 2 x 2</a:t>
            </a:r>
          </a:p>
        </p:txBody>
      </p:sp>
      <p:sp>
        <p:nvSpPr>
          <p:cNvPr id="18438" name="87 CuadroTexto"/>
          <p:cNvSpPr txBox="1">
            <a:spLocks noChangeArrowheads="1"/>
          </p:cNvSpPr>
          <p:nvPr/>
        </p:nvSpPr>
        <p:spPr bwMode="auto">
          <a:xfrm>
            <a:off x="3500438" y="214313"/>
            <a:ext cx="5286375" cy="646331"/>
          </a:xfrm>
          <a:prstGeom prst="rect">
            <a:avLst/>
          </a:prstGeom>
          <a:noFill/>
          <a:ln w="9525">
            <a:noFill/>
            <a:miter lim="800000"/>
            <a:headEnd/>
            <a:tailEnd/>
          </a:ln>
        </p:spPr>
        <p:txBody>
          <a:bodyPr>
            <a:spAutoFit/>
          </a:bodyPr>
          <a:lstStyle/>
          <a:p>
            <a:r>
              <a:rPr lang="es-ES" dirty="0">
                <a:solidFill>
                  <a:schemeClr val="bg2"/>
                </a:solidFill>
                <a:latin typeface="Calibri" pitchFamily="34" charset="0"/>
              </a:rPr>
              <a:t>Un </a:t>
            </a:r>
            <a:r>
              <a:rPr lang="es-ES" b="1" dirty="0">
                <a:solidFill>
                  <a:schemeClr val="bg2"/>
                </a:solidFill>
                <a:latin typeface="Calibri" pitchFamily="34" charset="0"/>
              </a:rPr>
              <a:t>número sólido </a:t>
            </a:r>
            <a:r>
              <a:rPr lang="es-ES" dirty="0">
                <a:solidFill>
                  <a:schemeClr val="bg2"/>
                </a:solidFill>
                <a:latin typeface="Calibri" pitchFamily="34" charset="0"/>
              </a:rPr>
              <a:t>es un número de tres factores y si los tres factores son iguales se llama </a:t>
            </a:r>
            <a:r>
              <a:rPr lang="es-ES" b="1" dirty="0">
                <a:solidFill>
                  <a:schemeClr val="bg2"/>
                </a:solidFill>
                <a:latin typeface="Calibri" pitchFamily="34" charset="0"/>
              </a:rPr>
              <a:t>número cúbico</a:t>
            </a:r>
            <a:r>
              <a:rPr lang="es-ES" dirty="0">
                <a:solidFill>
                  <a:schemeClr val="bg2"/>
                </a:solidFill>
                <a:latin typeface="Calibri" pitchFamily="34" charset="0"/>
              </a:rPr>
              <a:t>.</a:t>
            </a:r>
          </a:p>
        </p:txBody>
      </p:sp>
      <p:sp>
        <p:nvSpPr>
          <p:cNvPr id="89" name="88 Rectángulo"/>
          <p:cNvSpPr/>
          <p:nvPr/>
        </p:nvSpPr>
        <p:spPr bwMode="auto">
          <a:xfrm>
            <a:off x="1928813" y="214313"/>
            <a:ext cx="1500187" cy="1155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grpSp>
        <p:nvGrpSpPr>
          <p:cNvPr id="18440" name="28 Grupo"/>
          <p:cNvGrpSpPr>
            <a:grpSpLocks/>
          </p:cNvGrpSpPr>
          <p:nvPr/>
        </p:nvGrpSpPr>
        <p:grpSpPr bwMode="auto">
          <a:xfrm rot="-366158">
            <a:off x="2260600" y="322263"/>
            <a:ext cx="677863" cy="677862"/>
            <a:chOff x="1357290" y="928670"/>
            <a:chExt cx="1000132" cy="1214446"/>
          </a:xfrm>
        </p:grpSpPr>
        <p:sp>
          <p:nvSpPr>
            <p:cNvPr id="30" name="29 Elipse"/>
            <p:cNvSpPr/>
            <p:nvPr/>
          </p:nvSpPr>
          <p:spPr>
            <a:xfrm>
              <a:off x="1425726" y="920800"/>
              <a:ext cx="213142" cy="2133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31" name="30 Elipse"/>
            <p:cNvSpPr/>
            <p:nvPr/>
          </p:nvSpPr>
          <p:spPr>
            <a:xfrm>
              <a:off x="1920029" y="925059"/>
              <a:ext cx="215485" cy="21330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32" name="31 Elipse"/>
            <p:cNvSpPr/>
            <p:nvPr/>
          </p:nvSpPr>
          <p:spPr>
            <a:xfrm>
              <a:off x="1634652" y="1357106"/>
              <a:ext cx="215485" cy="21330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33" name="32 Elipse"/>
            <p:cNvSpPr/>
            <p:nvPr/>
          </p:nvSpPr>
          <p:spPr>
            <a:xfrm>
              <a:off x="2143440" y="1357219"/>
              <a:ext cx="213143" cy="2133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34" name="33 Elipse"/>
            <p:cNvSpPr/>
            <p:nvPr/>
          </p:nvSpPr>
          <p:spPr>
            <a:xfrm>
              <a:off x="1633885" y="1926223"/>
              <a:ext cx="215485" cy="2161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35" name="34 Elipse"/>
            <p:cNvSpPr/>
            <p:nvPr/>
          </p:nvSpPr>
          <p:spPr>
            <a:xfrm>
              <a:off x="2135561" y="1928266"/>
              <a:ext cx="213143" cy="2133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36" name="35 Elipse"/>
            <p:cNvSpPr/>
            <p:nvPr/>
          </p:nvSpPr>
          <p:spPr>
            <a:xfrm>
              <a:off x="1351883" y="1492016"/>
              <a:ext cx="215485" cy="21330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cxnSp>
          <p:nvCxnSpPr>
            <p:cNvPr id="37" name="36 Conector recto"/>
            <p:cNvCxnSpPr>
              <a:stCxn id="32" idx="6"/>
              <a:endCxn id="33" idx="2"/>
            </p:cNvCxnSpPr>
            <p:nvPr/>
          </p:nvCxnSpPr>
          <p:spPr>
            <a:xfrm>
              <a:off x="1852203" y="1455099"/>
              <a:ext cx="285752" cy="2845"/>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37 Conector recto"/>
            <p:cNvCxnSpPr>
              <a:stCxn id="32" idx="4"/>
              <a:endCxn id="34" idx="0"/>
            </p:cNvCxnSpPr>
            <p:nvPr/>
          </p:nvCxnSpPr>
          <p:spPr>
            <a:xfrm rot="5400000">
              <a:off x="1569879" y="1748061"/>
              <a:ext cx="358361" cy="2341"/>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38 Conector recto"/>
            <p:cNvCxnSpPr>
              <a:stCxn id="33" idx="4"/>
              <a:endCxn id="35" idx="0"/>
            </p:cNvCxnSpPr>
            <p:nvPr/>
          </p:nvCxnSpPr>
          <p:spPr>
            <a:xfrm rot="5400000">
              <a:off x="2067513" y="1741157"/>
              <a:ext cx="358361" cy="2343"/>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39 Conector recto"/>
            <p:cNvCxnSpPr>
              <a:stCxn id="34" idx="6"/>
              <a:endCxn id="35" idx="2"/>
            </p:cNvCxnSpPr>
            <p:nvPr/>
          </p:nvCxnSpPr>
          <p:spPr>
            <a:xfrm>
              <a:off x="1858048" y="2030788"/>
              <a:ext cx="285752" cy="2843"/>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40 Conector recto"/>
            <p:cNvCxnSpPr>
              <a:stCxn id="31" idx="5"/>
              <a:endCxn id="33" idx="0"/>
            </p:cNvCxnSpPr>
            <p:nvPr/>
          </p:nvCxnSpPr>
          <p:spPr>
            <a:xfrm rot="16200000" flipH="1">
              <a:off x="2047897" y="1161494"/>
              <a:ext cx="247441" cy="138192"/>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41 Conector recto"/>
            <p:cNvCxnSpPr>
              <a:stCxn id="30" idx="6"/>
              <a:endCxn id="31" idx="2"/>
            </p:cNvCxnSpPr>
            <p:nvPr/>
          </p:nvCxnSpPr>
          <p:spPr>
            <a:xfrm>
              <a:off x="1639571" y="1035619"/>
              <a:ext cx="28575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42 Conector recto"/>
            <p:cNvCxnSpPr>
              <a:stCxn id="30" idx="4"/>
              <a:endCxn id="32" idx="1"/>
            </p:cNvCxnSpPr>
            <p:nvPr/>
          </p:nvCxnSpPr>
          <p:spPr>
            <a:xfrm rot="16200000" flipH="1">
              <a:off x="1474828" y="1195788"/>
              <a:ext cx="247441" cy="138192"/>
            </a:xfrm>
            <a:prstGeom prst="line">
              <a:avLst/>
            </a:prstGeom>
          </p:spPr>
          <p:style>
            <a:lnRef idx="1">
              <a:schemeClr val="accent1"/>
            </a:lnRef>
            <a:fillRef idx="0">
              <a:schemeClr val="accent1"/>
            </a:fillRef>
            <a:effectRef idx="0">
              <a:schemeClr val="accent1"/>
            </a:effectRef>
            <a:fontRef idx="minor">
              <a:schemeClr val="tx1"/>
            </a:fontRef>
          </p:style>
        </p:cxnSp>
        <p:sp>
          <p:nvSpPr>
            <p:cNvPr id="44" name="43 Elipse"/>
            <p:cNvSpPr/>
            <p:nvPr/>
          </p:nvSpPr>
          <p:spPr>
            <a:xfrm>
              <a:off x="1928950" y="1492566"/>
              <a:ext cx="215485" cy="21330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cxnSp>
          <p:nvCxnSpPr>
            <p:cNvPr id="45" name="44 Conector recto"/>
            <p:cNvCxnSpPr>
              <a:stCxn id="30" idx="3"/>
              <a:endCxn id="36" idx="0"/>
            </p:cNvCxnSpPr>
            <p:nvPr/>
          </p:nvCxnSpPr>
          <p:spPr>
            <a:xfrm rot="16200000" flipH="1">
              <a:off x="1265329" y="1296061"/>
              <a:ext cx="389646" cy="4684"/>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45 Conector recto"/>
            <p:cNvCxnSpPr>
              <a:stCxn id="36" idx="6"/>
              <a:endCxn id="44" idx="2"/>
            </p:cNvCxnSpPr>
            <p:nvPr/>
          </p:nvCxnSpPr>
          <p:spPr>
            <a:xfrm>
              <a:off x="1563954" y="1602432"/>
              <a:ext cx="35601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46 Conector recto"/>
            <p:cNvCxnSpPr>
              <a:stCxn id="44" idx="5"/>
              <a:endCxn id="35" idx="5"/>
            </p:cNvCxnSpPr>
            <p:nvPr/>
          </p:nvCxnSpPr>
          <p:spPr>
            <a:xfrm rot="16200000" flipH="1">
              <a:off x="1994720" y="1787254"/>
              <a:ext cx="432309" cy="215485"/>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47 Conector recto"/>
            <p:cNvCxnSpPr>
              <a:stCxn id="36" idx="4"/>
              <a:endCxn id="34" idx="1"/>
            </p:cNvCxnSpPr>
            <p:nvPr/>
          </p:nvCxnSpPr>
          <p:spPr>
            <a:xfrm rot="16200000" flipH="1">
              <a:off x="1436922" y="1724942"/>
              <a:ext cx="247439" cy="208459"/>
            </a:xfrm>
            <a:prstGeom prst="line">
              <a:avLst/>
            </a:prstGeom>
          </p:spPr>
          <p:style>
            <a:lnRef idx="1">
              <a:schemeClr val="accent1"/>
            </a:lnRef>
            <a:fillRef idx="0">
              <a:schemeClr val="accent1"/>
            </a:fillRef>
            <a:effectRef idx="0">
              <a:schemeClr val="accent1"/>
            </a:effectRef>
            <a:fontRef idx="minor">
              <a:schemeClr val="tx1"/>
            </a:fontRef>
          </p:style>
        </p:cxnSp>
      </p:grpSp>
      <p:sp>
        <p:nvSpPr>
          <p:cNvPr id="18441" name="89 CuadroTexto"/>
          <p:cNvSpPr txBox="1">
            <a:spLocks noChangeArrowheads="1"/>
          </p:cNvSpPr>
          <p:nvPr/>
        </p:nvSpPr>
        <p:spPr bwMode="auto">
          <a:xfrm>
            <a:off x="1857375" y="1090613"/>
            <a:ext cx="1689100" cy="369887"/>
          </a:xfrm>
          <a:prstGeom prst="rect">
            <a:avLst/>
          </a:prstGeom>
          <a:noFill/>
          <a:ln w="9525">
            <a:noFill/>
            <a:miter lim="800000"/>
            <a:headEnd/>
            <a:tailEnd/>
          </a:ln>
        </p:spPr>
        <p:txBody>
          <a:bodyPr>
            <a:spAutoFit/>
          </a:bodyPr>
          <a:lstStyle/>
          <a:p>
            <a:pPr algn="ctr"/>
            <a:r>
              <a:rPr lang="es-ES">
                <a:solidFill>
                  <a:srgbClr val="C00000"/>
                </a:solidFill>
                <a:latin typeface="Calibri" pitchFamily="34" charset="0"/>
              </a:rPr>
              <a:t>8</a:t>
            </a:r>
            <a:r>
              <a:rPr lang="es-ES">
                <a:latin typeface="Calibri" pitchFamily="34" charset="0"/>
              </a:rPr>
              <a:t>  = 2 x 2 x 2</a:t>
            </a:r>
          </a:p>
        </p:txBody>
      </p:sp>
      <p:sp>
        <p:nvSpPr>
          <p:cNvPr id="92" name="91 Rectángulo"/>
          <p:cNvSpPr/>
          <p:nvPr/>
        </p:nvSpPr>
        <p:spPr bwMode="auto">
          <a:xfrm>
            <a:off x="6215063" y="1000125"/>
            <a:ext cx="2214562" cy="11652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pic>
        <p:nvPicPr>
          <p:cNvPr id="18443" name="Picture 26" descr="http://upload.wikimedia.org/wikipedia/commons/thumb/4/47/Square_pyramidal_number.svg/360px-Square_pyramidal_number.svg.png">
            <a:hlinkClick r:id="rId2"/>
          </p:cNvPr>
          <p:cNvPicPr>
            <a:picLocks noChangeAspect="1" noChangeArrowheads="1"/>
          </p:cNvPicPr>
          <p:nvPr/>
        </p:nvPicPr>
        <p:blipFill>
          <a:blip r:embed="rId3" cstate="print"/>
          <a:srcRect/>
          <a:stretch>
            <a:fillRect/>
          </a:stretch>
        </p:blipFill>
        <p:spPr bwMode="auto">
          <a:xfrm>
            <a:off x="6429375" y="1285875"/>
            <a:ext cx="1865313" cy="906463"/>
          </a:xfrm>
          <a:prstGeom prst="rect">
            <a:avLst/>
          </a:prstGeom>
          <a:noFill/>
          <a:ln w="9525">
            <a:noFill/>
            <a:miter lim="800000"/>
            <a:headEnd/>
            <a:tailEnd/>
          </a:ln>
        </p:spPr>
      </p:pic>
      <p:sp>
        <p:nvSpPr>
          <p:cNvPr id="18444" name="92 CuadroTexto"/>
          <p:cNvSpPr txBox="1">
            <a:spLocks noChangeArrowheads="1"/>
          </p:cNvSpPr>
          <p:nvPr/>
        </p:nvSpPr>
        <p:spPr bwMode="auto">
          <a:xfrm>
            <a:off x="6330950" y="1031875"/>
            <a:ext cx="311150" cy="201613"/>
          </a:xfrm>
          <a:prstGeom prst="rect">
            <a:avLst/>
          </a:prstGeom>
          <a:noFill/>
          <a:ln w="9525">
            <a:noFill/>
            <a:miter lim="800000"/>
            <a:headEnd/>
            <a:tailEnd/>
          </a:ln>
        </p:spPr>
        <p:txBody>
          <a:bodyPr>
            <a:spAutoFit/>
          </a:bodyPr>
          <a:lstStyle/>
          <a:p>
            <a:r>
              <a:rPr lang="es-ES">
                <a:solidFill>
                  <a:srgbClr val="C00000"/>
                </a:solidFill>
                <a:latin typeface="Calibri" pitchFamily="34" charset="0"/>
              </a:rPr>
              <a:t>1</a:t>
            </a:r>
          </a:p>
        </p:txBody>
      </p:sp>
      <p:sp>
        <p:nvSpPr>
          <p:cNvPr id="18445" name="93 CuadroTexto"/>
          <p:cNvSpPr txBox="1">
            <a:spLocks noChangeArrowheads="1"/>
          </p:cNvSpPr>
          <p:nvPr/>
        </p:nvSpPr>
        <p:spPr bwMode="auto">
          <a:xfrm>
            <a:off x="6719888" y="1038225"/>
            <a:ext cx="311150" cy="201613"/>
          </a:xfrm>
          <a:prstGeom prst="rect">
            <a:avLst/>
          </a:prstGeom>
          <a:noFill/>
          <a:ln w="9525">
            <a:noFill/>
            <a:miter lim="800000"/>
            <a:headEnd/>
            <a:tailEnd/>
          </a:ln>
        </p:spPr>
        <p:txBody>
          <a:bodyPr>
            <a:spAutoFit/>
          </a:bodyPr>
          <a:lstStyle/>
          <a:p>
            <a:r>
              <a:rPr lang="es-ES">
                <a:solidFill>
                  <a:srgbClr val="C00000"/>
                </a:solidFill>
                <a:latin typeface="Calibri" pitchFamily="34" charset="0"/>
              </a:rPr>
              <a:t>4</a:t>
            </a:r>
          </a:p>
        </p:txBody>
      </p:sp>
      <p:sp>
        <p:nvSpPr>
          <p:cNvPr id="18446" name="94 CuadroTexto"/>
          <p:cNvSpPr txBox="1">
            <a:spLocks noChangeArrowheads="1"/>
          </p:cNvSpPr>
          <p:nvPr/>
        </p:nvSpPr>
        <p:spPr bwMode="auto">
          <a:xfrm>
            <a:off x="7186613" y="1038225"/>
            <a:ext cx="311150" cy="201613"/>
          </a:xfrm>
          <a:prstGeom prst="rect">
            <a:avLst/>
          </a:prstGeom>
          <a:noFill/>
          <a:ln w="9525">
            <a:noFill/>
            <a:miter lim="800000"/>
            <a:headEnd/>
            <a:tailEnd/>
          </a:ln>
        </p:spPr>
        <p:txBody>
          <a:bodyPr>
            <a:spAutoFit/>
          </a:bodyPr>
          <a:lstStyle/>
          <a:p>
            <a:r>
              <a:rPr lang="es-ES">
                <a:solidFill>
                  <a:srgbClr val="C00000"/>
                </a:solidFill>
                <a:latin typeface="Calibri" pitchFamily="34" charset="0"/>
              </a:rPr>
              <a:t>9</a:t>
            </a:r>
          </a:p>
        </p:txBody>
      </p:sp>
      <p:sp>
        <p:nvSpPr>
          <p:cNvPr id="18447" name="95 CuadroTexto"/>
          <p:cNvSpPr txBox="1">
            <a:spLocks noChangeArrowheads="1"/>
          </p:cNvSpPr>
          <p:nvPr/>
        </p:nvSpPr>
        <p:spPr bwMode="auto">
          <a:xfrm>
            <a:off x="7807325" y="1038225"/>
            <a:ext cx="503238" cy="309563"/>
          </a:xfrm>
          <a:prstGeom prst="rect">
            <a:avLst/>
          </a:prstGeom>
          <a:noFill/>
          <a:ln w="9525">
            <a:noFill/>
            <a:miter lim="800000"/>
            <a:headEnd/>
            <a:tailEnd/>
          </a:ln>
        </p:spPr>
        <p:txBody>
          <a:bodyPr>
            <a:spAutoFit/>
          </a:bodyPr>
          <a:lstStyle/>
          <a:p>
            <a:r>
              <a:rPr lang="es-ES">
                <a:solidFill>
                  <a:srgbClr val="C00000"/>
                </a:solidFill>
                <a:latin typeface="Calibri" pitchFamily="34" charset="0"/>
              </a:rPr>
              <a:t>16</a:t>
            </a:r>
          </a:p>
        </p:txBody>
      </p:sp>
      <p:sp>
        <p:nvSpPr>
          <p:cNvPr id="18448" name="96 CuadroTexto"/>
          <p:cNvSpPr txBox="1">
            <a:spLocks noChangeArrowheads="1"/>
          </p:cNvSpPr>
          <p:nvPr/>
        </p:nvSpPr>
        <p:spPr bwMode="auto">
          <a:xfrm>
            <a:off x="7613650" y="1776413"/>
            <a:ext cx="660400" cy="201612"/>
          </a:xfrm>
          <a:prstGeom prst="rect">
            <a:avLst/>
          </a:prstGeom>
          <a:noFill/>
          <a:ln w="9525">
            <a:noFill/>
            <a:miter lim="800000"/>
            <a:headEnd/>
            <a:tailEnd/>
          </a:ln>
        </p:spPr>
        <p:txBody>
          <a:bodyPr>
            <a:spAutoFit/>
          </a:bodyPr>
          <a:lstStyle/>
          <a:p>
            <a:r>
              <a:rPr lang="es-ES">
                <a:solidFill>
                  <a:srgbClr val="C00000"/>
                </a:solidFill>
                <a:latin typeface="Calibri" pitchFamily="34" charset="0"/>
              </a:rPr>
              <a:t>30</a:t>
            </a:r>
          </a:p>
        </p:txBody>
      </p:sp>
      <p:sp>
        <p:nvSpPr>
          <p:cNvPr id="18449" name="98 CuadroTexto"/>
          <p:cNvSpPr txBox="1">
            <a:spLocks noChangeArrowheads="1"/>
          </p:cNvSpPr>
          <p:nvPr/>
        </p:nvSpPr>
        <p:spPr bwMode="auto">
          <a:xfrm>
            <a:off x="285750" y="1571625"/>
            <a:ext cx="5643563" cy="646113"/>
          </a:xfrm>
          <a:prstGeom prst="rect">
            <a:avLst/>
          </a:prstGeom>
          <a:noFill/>
          <a:ln w="9525">
            <a:noFill/>
            <a:miter lim="800000"/>
            <a:headEnd/>
            <a:tailEnd/>
          </a:ln>
        </p:spPr>
        <p:txBody>
          <a:bodyPr>
            <a:spAutoFit/>
          </a:bodyPr>
          <a:lstStyle/>
          <a:p>
            <a:r>
              <a:rPr lang="es-ES" dirty="0">
                <a:latin typeface="Calibri" pitchFamily="34" charset="0"/>
              </a:rPr>
              <a:t>Los </a:t>
            </a:r>
            <a:r>
              <a:rPr lang="es-ES" b="1" dirty="0">
                <a:solidFill>
                  <a:srgbClr val="C00000"/>
                </a:solidFill>
                <a:latin typeface="Calibri" pitchFamily="34" charset="0"/>
              </a:rPr>
              <a:t>números piramidales </a:t>
            </a:r>
            <a:r>
              <a:rPr lang="es-ES" dirty="0">
                <a:solidFill>
                  <a:schemeClr val="bg2"/>
                </a:solidFill>
                <a:latin typeface="Calibri" pitchFamily="34" charset="0"/>
              </a:rPr>
              <a:t>son la suma  de números cuadrados consecutivos.</a:t>
            </a:r>
          </a:p>
        </p:txBody>
      </p:sp>
      <p:sp>
        <p:nvSpPr>
          <p:cNvPr id="18450" name="99 CuadroTexto"/>
          <p:cNvSpPr txBox="1">
            <a:spLocks noChangeArrowheads="1"/>
          </p:cNvSpPr>
          <p:nvPr/>
        </p:nvSpPr>
        <p:spPr bwMode="auto">
          <a:xfrm>
            <a:off x="214313" y="2500313"/>
            <a:ext cx="2500312" cy="369887"/>
          </a:xfrm>
          <a:prstGeom prst="rect">
            <a:avLst/>
          </a:prstGeom>
          <a:solidFill>
            <a:srgbClr val="C00000"/>
          </a:solidFill>
          <a:ln w="9525">
            <a:noFill/>
            <a:miter lim="800000"/>
            <a:headEnd/>
            <a:tailEnd/>
          </a:ln>
        </p:spPr>
        <p:txBody>
          <a:bodyPr>
            <a:spAutoFit/>
          </a:bodyPr>
          <a:lstStyle/>
          <a:p>
            <a:r>
              <a:rPr lang="es-ES">
                <a:solidFill>
                  <a:schemeClr val="bg1"/>
                </a:solidFill>
                <a:latin typeface="Calibri" pitchFamily="34" charset="0"/>
              </a:rPr>
              <a:t>Los sólidos regulares</a:t>
            </a:r>
          </a:p>
        </p:txBody>
      </p:sp>
      <p:pic>
        <p:nvPicPr>
          <p:cNvPr id="18451" name="Picture 4" descr="http://4.bp.blogspot.com/_EwulBPBdQoo/SF_dP1evS8I/AAAAAAAAEuQ/3VCHkRrj7rs/s400/solidos+platonicos.bmp"/>
          <p:cNvPicPr>
            <a:picLocks noChangeAspect="1" noChangeArrowheads="1"/>
          </p:cNvPicPr>
          <p:nvPr/>
        </p:nvPicPr>
        <p:blipFill>
          <a:blip r:embed="rId4" cstate="print"/>
          <a:srcRect/>
          <a:stretch>
            <a:fillRect/>
          </a:stretch>
        </p:blipFill>
        <p:spPr bwMode="auto">
          <a:xfrm>
            <a:off x="214313" y="3143250"/>
            <a:ext cx="3108325" cy="2571750"/>
          </a:xfrm>
          <a:prstGeom prst="rect">
            <a:avLst/>
          </a:prstGeom>
          <a:noFill/>
          <a:ln w="9525">
            <a:noFill/>
            <a:miter lim="800000"/>
            <a:headEnd/>
            <a:tailEnd/>
          </a:ln>
        </p:spPr>
      </p:pic>
      <p:sp>
        <p:nvSpPr>
          <p:cNvPr id="18452" name="101 CuadroTexto"/>
          <p:cNvSpPr txBox="1">
            <a:spLocks noChangeArrowheads="1"/>
          </p:cNvSpPr>
          <p:nvPr/>
        </p:nvSpPr>
        <p:spPr bwMode="auto">
          <a:xfrm>
            <a:off x="3714750" y="2428875"/>
            <a:ext cx="5143500" cy="3416320"/>
          </a:xfrm>
          <a:prstGeom prst="rect">
            <a:avLst/>
          </a:prstGeom>
          <a:noFill/>
          <a:ln w="9525">
            <a:noFill/>
            <a:miter lim="800000"/>
            <a:headEnd/>
            <a:tailEnd/>
          </a:ln>
        </p:spPr>
        <p:txBody>
          <a:bodyPr>
            <a:spAutoFit/>
          </a:bodyPr>
          <a:lstStyle/>
          <a:p>
            <a:pPr algn="just">
              <a:buFontTx/>
              <a:buBlip>
                <a:blip r:embed="rId5"/>
              </a:buBlip>
            </a:pPr>
            <a:r>
              <a:rPr lang="es-ES" dirty="0">
                <a:latin typeface="Calibri" pitchFamily="34" charset="0"/>
              </a:rPr>
              <a:t> </a:t>
            </a:r>
            <a:r>
              <a:rPr lang="es-ES" dirty="0">
                <a:solidFill>
                  <a:schemeClr val="bg2"/>
                </a:solidFill>
                <a:latin typeface="Calibri" pitchFamily="34" charset="0"/>
              </a:rPr>
              <a:t>Es otro ejemplo de la relación entre lo místico y las matemáticas. Los pitagóricos creían que los sólidos regulares desempeñaban una función importante  en el universo.</a:t>
            </a:r>
          </a:p>
          <a:p>
            <a:pPr algn="just">
              <a:buFontTx/>
              <a:buBlip>
                <a:blip r:embed="rId5"/>
              </a:buBlip>
            </a:pPr>
            <a:r>
              <a:rPr lang="es-ES" dirty="0">
                <a:solidFill>
                  <a:schemeClr val="bg2"/>
                </a:solidFill>
                <a:latin typeface="Calibri" pitchFamily="34" charset="0"/>
              </a:rPr>
              <a:t> </a:t>
            </a:r>
            <a:r>
              <a:rPr lang="es-ES" b="1" dirty="0">
                <a:solidFill>
                  <a:schemeClr val="bg2"/>
                </a:solidFill>
                <a:latin typeface="Calibri" pitchFamily="34" charset="0"/>
              </a:rPr>
              <a:t>Octaedro </a:t>
            </a:r>
            <a:r>
              <a:rPr lang="es-ES" dirty="0">
                <a:solidFill>
                  <a:schemeClr val="bg2"/>
                </a:solidFill>
                <a:latin typeface="Calibri" pitchFamily="34" charset="0"/>
              </a:rPr>
              <a:t>, es estable y fijo, forma la estructura interna de la </a:t>
            </a:r>
            <a:r>
              <a:rPr lang="es-ES" b="1" dirty="0">
                <a:solidFill>
                  <a:schemeClr val="bg2"/>
                </a:solidFill>
                <a:latin typeface="Calibri" pitchFamily="34" charset="0"/>
              </a:rPr>
              <a:t>Tierra</a:t>
            </a:r>
            <a:r>
              <a:rPr lang="es-ES" dirty="0">
                <a:solidFill>
                  <a:schemeClr val="bg2"/>
                </a:solidFill>
                <a:latin typeface="Calibri" pitchFamily="34" charset="0"/>
              </a:rPr>
              <a:t>.</a:t>
            </a:r>
          </a:p>
          <a:p>
            <a:pPr algn="just">
              <a:buFontTx/>
              <a:buBlip>
                <a:blip r:embed="rId5"/>
              </a:buBlip>
            </a:pPr>
            <a:r>
              <a:rPr lang="es-ES" dirty="0">
                <a:solidFill>
                  <a:schemeClr val="bg2"/>
                </a:solidFill>
                <a:latin typeface="Calibri" pitchFamily="34" charset="0"/>
              </a:rPr>
              <a:t>  </a:t>
            </a:r>
            <a:r>
              <a:rPr lang="es-ES" b="1" dirty="0">
                <a:solidFill>
                  <a:schemeClr val="bg2"/>
                </a:solidFill>
                <a:latin typeface="Calibri" pitchFamily="34" charset="0"/>
              </a:rPr>
              <a:t>Tetraedro</a:t>
            </a:r>
            <a:r>
              <a:rPr lang="es-ES" dirty="0">
                <a:solidFill>
                  <a:schemeClr val="bg2"/>
                </a:solidFill>
                <a:latin typeface="Calibri" pitchFamily="34" charset="0"/>
              </a:rPr>
              <a:t>, tiene una estructura que parece “pinchar” por todas partes como el </a:t>
            </a:r>
            <a:r>
              <a:rPr lang="es-ES" b="1" dirty="0">
                <a:solidFill>
                  <a:schemeClr val="bg2"/>
                </a:solidFill>
                <a:latin typeface="Calibri" pitchFamily="34" charset="0"/>
              </a:rPr>
              <a:t>Fuego.</a:t>
            </a:r>
          </a:p>
          <a:p>
            <a:pPr algn="just">
              <a:buFontTx/>
              <a:buBlip>
                <a:blip r:embed="rId5"/>
              </a:buBlip>
            </a:pPr>
            <a:r>
              <a:rPr lang="es-ES" dirty="0">
                <a:solidFill>
                  <a:schemeClr val="bg2"/>
                </a:solidFill>
                <a:latin typeface="Calibri" pitchFamily="34" charset="0"/>
              </a:rPr>
              <a:t> </a:t>
            </a:r>
            <a:r>
              <a:rPr lang="es-ES" b="1" dirty="0">
                <a:solidFill>
                  <a:schemeClr val="bg2"/>
                </a:solidFill>
                <a:latin typeface="Calibri" pitchFamily="34" charset="0"/>
              </a:rPr>
              <a:t>Octaedro</a:t>
            </a:r>
            <a:r>
              <a:rPr lang="es-ES" dirty="0">
                <a:solidFill>
                  <a:schemeClr val="bg2"/>
                </a:solidFill>
                <a:latin typeface="Calibri" pitchFamily="34" charset="0"/>
              </a:rPr>
              <a:t>, forma la estructura alargada del </a:t>
            </a:r>
            <a:r>
              <a:rPr lang="es-ES" b="1" dirty="0">
                <a:solidFill>
                  <a:schemeClr val="bg2"/>
                </a:solidFill>
                <a:latin typeface="Calibri" pitchFamily="34" charset="0"/>
              </a:rPr>
              <a:t>Aire</a:t>
            </a:r>
            <a:r>
              <a:rPr lang="es-ES" dirty="0">
                <a:solidFill>
                  <a:schemeClr val="bg2"/>
                </a:solidFill>
                <a:latin typeface="Calibri" pitchFamily="34" charset="0"/>
              </a:rPr>
              <a:t>.</a:t>
            </a:r>
          </a:p>
          <a:p>
            <a:pPr algn="just">
              <a:buFontTx/>
              <a:buBlip>
                <a:blip r:embed="rId5"/>
              </a:buBlip>
            </a:pPr>
            <a:r>
              <a:rPr lang="es-ES" dirty="0">
                <a:solidFill>
                  <a:schemeClr val="bg2"/>
                </a:solidFill>
                <a:latin typeface="Calibri" pitchFamily="34" charset="0"/>
              </a:rPr>
              <a:t> </a:t>
            </a:r>
            <a:r>
              <a:rPr lang="es-ES" b="1" dirty="0">
                <a:solidFill>
                  <a:schemeClr val="bg2"/>
                </a:solidFill>
                <a:latin typeface="Calibri" pitchFamily="34" charset="0"/>
              </a:rPr>
              <a:t>Icosaedro</a:t>
            </a:r>
            <a:r>
              <a:rPr lang="es-ES" dirty="0">
                <a:solidFill>
                  <a:schemeClr val="bg2"/>
                </a:solidFill>
                <a:latin typeface="Calibri" pitchFamily="34" charset="0"/>
              </a:rPr>
              <a:t>, sus múltiples caras parecen fugarse entre los dedos como el </a:t>
            </a:r>
            <a:r>
              <a:rPr lang="es-ES" b="1" dirty="0">
                <a:solidFill>
                  <a:schemeClr val="bg2"/>
                </a:solidFill>
                <a:latin typeface="Calibri" pitchFamily="34" charset="0"/>
              </a:rPr>
              <a:t>Agua</a:t>
            </a:r>
            <a:r>
              <a:rPr lang="es-ES" dirty="0">
                <a:solidFill>
                  <a:schemeClr val="bg2"/>
                </a:solidFill>
                <a:latin typeface="Calibri" pitchFamily="34" charset="0"/>
              </a:rPr>
              <a:t>.</a:t>
            </a:r>
          </a:p>
          <a:p>
            <a:pPr algn="just">
              <a:buFontTx/>
              <a:buBlip>
                <a:blip r:embed="rId5"/>
              </a:buBlip>
            </a:pPr>
            <a:endParaRPr lang="es-ES" dirty="0">
              <a:solidFill>
                <a:schemeClr val="bg2"/>
              </a:solidFill>
              <a:latin typeface="Calibri" pitchFamily="34" charset="0"/>
            </a:endParaRPr>
          </a:p>
        </p:txBody>
      </p:sp>
      <p:cxnSp>
        <p:nvCxnSpPr>
          <p:cNvPr id="106" name="105 Conector recto"/>
          <p:cNvCxnSpPr/>
          <p:nvPr/>
        </p:nvCxnSpPr>
        <p:spPr>
          <a:xfrm rot="5400000">
            <a:off x="1998663" y="4143375"/>
            <a:ext cx="3287712" cy="1588"/>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8454" name="107 CuadroTexto"/>
          <p:cNvSpPr txBox="1">
            <a:spLocks noChangeArrowheads="1"/>
          </p:cNvSpPr>
          <p:nvPr/>
        </p:nvSpPr>
        <p:spPr bwMode="auto">
          <a:xfrm>
            <a:off x="285750" y="5929313"/>
            <a:ext cx="8572500" cy="646112"/>
          </a:xfrm>
          <a:prstGeom prst="rect">
            <a:avLst/>
          </a:prstGeom>
          <a:noFill/>
          <a:ln w="9525">
            <a:noFill/>
            <a:miter lim="800000"/>
            <a:headEnd/>
            <a:tailEnd/>
          </a:ln>
        </p:spPr>
        <p:txBody>
          <a:bodyPr>
            <a:spAutoFit/>
          </a:bodyPr>
          <a:lstStyle/>
          <a:p>
            <a:r>
              <a:rPr lang="es-ES">
                <a:latin typeface="Calibri" pitchFamily="34" charset="0"/>
              </a:rPr>
              <a:t>Platón retomará estas teorías en su cosmología e identificará al </a:t>
            </a:r>
            <a:r>
              <a:rPr lang="es-ES" b="1">
                <a:solidFill>
                  <a:srgbClr val="C00000"/>
                </a:solidFill>
                <a:latin typeface="Calibri" pitchFamily="34" charset="0"/>
              </a:rPr>
              <a:t>Dodecaedro</a:t>
            </a:r>
            <a:r>
              <a:rPr lang="es-ES">
                <a:latin typeface="Calibri" pitchFamily="34" charset="0"/>
              </a:rPr>
              <a:t> con el Cosmos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pSp>
        <p:nvGrpSpPr>
          <p:cNvPr id="19458" name="213 Grupo"/>
          <p:cNvGrpSpPr>
            <a:grpSpLocks/>
          </p:cNvGrpSpPr>
          <p:nvPr/>
        </p:nvGrpSpPr>
        <p:grpSpPr bwMode="auto">
          <a:xfrm>
            <a:off x="4214813" y="214313"/>
            <a:ext cx="4786312" cy="4786312"/>
            <a:chOff x="1142976" y="142852"/>
            <a:chExt cx="6357982" cy="6357982"/>
          </a:xfrm>
        </p:grpSpPr>
        <p:sp>
          <p:nvSpPr>
            <p:cNvPr id="144" name="143 Elipse"/>
            <p:cNvSpPr/>
            <p:nvPr/>
          </p:nvSpPr>
          <p:spPr>
            <a:xfrm>
              <a:off x="1214675" y="286249"/>
              <a:ext cx="6142886" cy="6142886"/>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145" name="144 Elipse"/>
            <p:cNvSpPr/>
            <p:nvPr/>
          </p:nvSpPr>
          <p:spPr>
            <a:xfrm>
              <a:off x="1499360" y="570934"/>
              <a:ext cx="5645214" cy="5643105"/>
            </a:xfrm>
            <a:prstGeom prst="ellips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146" name="145 Elipse"/>
            <p:cNvSpPr/>
            <p:nvPr/>
          </p:nvSpPr>
          <p:spPr>
            <a:xfrm>
              <a:off x="1642757" y="714332"/>
              <a:ext cx="5358420" cy="535842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147" name="146 Elipse"/>
            <p:cNvSpPr/>
            <p:nvPr/>
          </p:nvSpPr>
          <p:spPr>
            <a:xfrm>
              <a:off x="1786154" y="857729"/>
              <a:ext cx="5071625" cy="5071625"/>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148" name="147 Elipse"/>
            <p:cNvSpPr/>
            <p:nvPr/>
          </p:nvSpPr>
          <p:spPr>
            <a:xfrm>
              <a:off x="1929552" y="1070717"/>
              <a:ext cx="4713132" cy="471524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149" name="148 Elipse"/>
            <p:cNvSpPr/>
            <p:nvPr/>
          </p:nvSpPr>
          <p:spPr>
            <a:xfrm>
              <a:off x="2285937" y="1500909"/>
              <a:ext cx="3928663" cy="3928663"/>
            </a:xfrm>
            <a:prstGeom prst="ellipse">
              <a:avLst/>
            </a:prstGeom>
            <a:solidFill>
              <a:schemeClr val="tx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150" name="149 Elipse"/>
            <p:cNvSpPr/>
            <p:nvPr/>
          </p:nvSpPr>
          <p:spPr>
            <a:xfrm>
              <a:off x="2142539" y="1285813"/>
              <a:ext cx="4287156" cy="4287156"/>
            </a:xfrm>
            <a:prstGeom prst="ellips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151" name="150 Elipse"/>
            <p:cNvSpPr/>
            <p:nvPr/>
          </p:nvSpPr>
          <p:spPr>
            <a:xfrm>
              <a:off x="3785281" y="6072752"/>
              <a:ext cx="215096" cy="212986"/>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152" name="151 Elipse"/>
            <p:cNvSpPr/>
            <p:nvPr/>
          </p:nvSpPr>
          <p:spPr>
            <a:xfrm>
              <a:off x="3428897" y="5857656"/>
              <a:ext cx="215096" cy="215096"/>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153" name="152 Elipse"/>
            <p:cNvSpPr/>
            <p:nvPr/>
          </p:nvSpPr>
          <p:spPr>
            <a:xfrm>
              <a:off x="4143774" y="5857656"/>
              <a:ext cx="212988" cy="215096"/>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154" name="153 Elipse"/>
            <p:cNvSpPr/>
            <p:nvPr/>
          </p:nvSpPr>
          <p:spPr>
            <a:xfrm>
              <a:off x="3856980" y="5714258"/>
              <a:ext cx="215096" cy="215096"/>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155" name="154 Elipse"/>
            <p:cNvSpPr/>
            <p:nvPr/>
          </p:nvSpPr>
          <p:spPr>
            <a:xfrm>
              <a:off x="3500596" y="5357873"/>
              <a:ext cx="215096" cy="215096"/>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156" name="155 Cerrar llave"/>
            <p:cNvSpPr/>
            <p:nvPr/>
          </p:nvSpPr>
          <p:spPr>
            <a:xfrm>
              <a:off x="4287172" y="5429572"/>
              <a:ext cx="428084" cy="927865"/>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s-ES"/>
            </a:p>
          </p:txBody>
        </p:sp>
        <p:sp>
          <p:nvSpPr>
            <p:cNvPr id="157" name="156 Elipse"/>
            <p:cNvSpPr/>
            <p:nvPr/>
          </p:nvSpPr>
          <p:spPr>
            <a:xfrm>
              <a:off x="2429334" y="1572607"/>
              <a:ext cx="3785266" cy="3785266"/>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sp>
          <p:nvSpPr>
            <p:cNvPr id="158" name="157 Luna"/>
            <p:cNvSpPr/>
            <p:nvPr/>
          </p:nvSpPr>
          <p:spPr>
            <a:xfrm>
              <a:off x="6071203" y="3287048"/>
              <a:ext cx="215096" cy="356385"/>
            </a:xfrm>
            <a:prstGeom prst="moon">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159" name="158 Elipse"/>
            <p:cNvSpPr/>
            <p:nvPr/>
          </p:nvSpPr>
          <p:spPr>
            <a:xfrm>
              <a:off x="2785718" y="1928991"/>
              <a:ext cx="3072498" cy="3072498"/>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160" name="159 Sol"/>
            <p:cNvSpPr/>
            <p:nvPr/>
          </p:nvSpPr>
          <p:spPr>
            <a:xfrm>
              <a:off x="2572731" y="2856856"/>
              <a:ext cx="499781" cy="571481"/>
            </a:xfrm>
            <a:prstGeom prst="sun">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161" name="160 Elipse"/>
            <p:cNvSpPr/>
            <p:nvPr/>
          </p:nvSpPr>
          <p:spPr>
            <a:xfrm>
              <a:off x="3072512" y="2213678"/>
              <a:ext cx="2498909" cy="2501017"/>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162" name="161 Elipse"/>
            <p:cNvSpPr/>
            <p:nvPr/>
          </p:nvSpPr>
          <p:spPr>
            <a:xfrm>
              <a:off x="4143774" y="2072388"/>
              <a:ext cx="428084" cy="4280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163" name="162 Elipse"/>
            <p:cNvSpPr/>
            <p:nvPr/>
          </p:nvSpPr>
          <p:spPr>
            <a:xfrm>
              <a:off x="4072076" y="4430008"/>
              <a:ext cx="428084" cy="4280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164" name="163 Estrella de 4 puntas"/>
            <p:cNvSpPr/>
            <p:nvPr/>
          </p:nvSpPr>
          <p:spPr>
            <a:xfrm>
              <a:off x="5215037" y="357948"/>
              <a:ext cx="215096" cy="212986"/>
            </a:xfrm>
            <a:prstGeom prst="star4">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165" name="164 Estrella de 4 puntas"/>
            <p:cNvSpPr/>
            <p:nvPr/>
          </p:nvSpPr>
          <p:spPr>
            <a:xfrm>
              <a:off x="4786954" y="214551"/>
              <a:ext cx="212986" cy="215096"/>
            </a:xfrm>
            <a:prstGeom prst="star4">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166" name="165 Estrella de 4 puntas"/>
            <p:cNvSpPr/>
            <p:nvPr/>
          </p:nvSpPr>
          <p:spPr>
            <a:xfrm>
              <a:off x="5643120" y="499236"/>
              <a:ext cx="215096" cy="215096"/>
            </a:xfrm>
            <a:prstGeom prst="star4">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167" name="166 Estrella de 4 puntas"/>
            <p:cNvSpPr/>
            <p:nvPr/>
          </p:nvSpPr>
          <p:spPr>
            <a:xfrm>
              <a:off x="6001613" y="714332"/>
              <a:ext cx="212986" cy="215096"/>
            </a:xfrm>
            <a:prstGeom prst="star4">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168" name="167 Estrella de 4 puntas"/>
            <p:cNvSpPr/>
            <p:nvPr/>
          </p:nvSpPr>
          <p:spPr>
            <a:xfrm>
              <a:off x="6286299" y="1001126"/>
              <a:ext cx="215096" cy="212988"/>
            </a:xfrm>
            <a:prstGeom prst="star4">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169" name="168 Estrella de 4 puntas"/>
            <p:cNvSpPr/>
            <p:nvPr/>
          </p:nvSpPr>
          <p:spPr>
            <a:xfrm>
              <a:off x="4356762" y="142852"/>
              <a:ext cx="215096" cy="215096"/>
            </a:xfrm>
            <a:prstGeom prst="star4">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170" name="169 Estrella de 4 puntas"/>
            <p:cNvSpPr/>
            <p:nvPr/>
          </p:nvSpPr>
          <p:spPr>
            <a:xfrm>
              <a:off x="7214163" y="2643869"/>
              <a:ext cx="215096" cy="212986"/>
            </a:xfrm>
            <a:prstGeom prst="star4">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171" name="170 Estrella de 4 puntas"/>
            <p:cNvSpPr/>
            <p:nvPr/>
          </p:nvSpPr>
          <p:spPr>
            <a:xfrm>
              <a:off x="7072876" y="2144087"/>
              <a:ext cx="212986" cy="212988"/>
            </a:xfrm>
            <a:prstGeom prst="star4">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172" name="171 Estrella de 4 puntas"/>
            <p:cNvSpPr/>
            <p:nvPr/>
          </p:nvSpPr>
          <p:spPr>
            <a:xfrm>
              <a:off x="6929478" y="1785594"/>
              <a:ext cx="215096" cy="215096"/>
            </a:xfrm>
            <a:prstGeom prst="star4">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173" name="172 Estrella de 4 puntas"/>
            <p:cNvSpPr/>
            <p:nvPr/>
          </p:nvSpPr>
          <p:spPr>
            <a:xfrm>
              <a:off x="6714382" y="1429210"/>
              <a:ext cx="215096" cy="212986"/>
            </a:xfrm>
            <a:prstGeom prst="star4">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174" name="173 Estrella de 4 puntas"/>
            <p:cNvSpPr/>
            <p:nvPr/>
          </p:nvSpPr>
          <p:spPr>
            <a:xfrm>
              <a:off x="2001250" y="1142415"/>
              <a:ext cx="212988" cy="215096"/>
            </a:xfrm>
            <a:prstGeom prst="star4">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175" name="174 Estrella de 4 puntas"/>
            <p:cNvSpPr/>
            <p:nvPr/>
          </p:nvSpPr>
          <p:spPr>
            <a:xfrm>
              <a:off x="2357635" y="786030"/>
              <a:ext cx="215096" cy="215096"/>
            </a:xfrm>
            <a:prstGeom prst="star4">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176" name="175 Estrella de 4 puntas"/>
            <p:cNvSpPr/>
            <p:nvPr/>
          </p:nvSpPr>
          <p:spPr>
            <a:xfrm>
              <a:off x="2642321" y="570934"/>
              <a:ext cx="215096" cy="215096"/>
            </a:xfrm>
            <a:prstGeom prst="star4">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177" name="176 Estrella de 4 puntas"/>
            <p:cNvSpPr/>
            <p:nvPr/>
          </p:nvSpPr>
          <p:spPr>
            <a:xfrm>
              <a:off x="3072512" y="357948"/>
              <a:ext cx="212988" cy="212986"/>
            </a:xfrm>
            <a:prstGeom prst="star4">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178" name="177 Estrella de 4 puntas"/>
            <p:cNvSpPr/>
            <p:nvPr/>
          </p:nvSpPr>
          <p:spPr>
            <a:xfrm>
              <a:off x="3643993" y="214551"/>
              <a:ext cx="212986" cy="215096"/>
            </a:xfrm>
            <a:prstGeom prst="star4">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179" name="178 Estrella de 4 puntas"/>
            <p:cNvSpPr/>
            <p:nvPr/>
          </p:nvSpPr>
          <p:spPr>
            <a:xfrm>
              <a:off x="1142976" y="3428337"/>
              <a:ext cx="215096" cy="215096"/>
            </a:xfrm>
            <a:prstGeom prst="star4">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180" name="179 Estrella de 4 puntas"/>
            <p:cNvSpPr/>
            <p:nvPr/>
          </p:nvSpPr>
          <p:spPr>
            <a:xfrm>
              <a:off x="1142976" y="2928555"/>
              <a:ext cx="215096" cy="215096"/>
            </a:xfrm>
            <a:prstGeom prst="star4">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181" name="180 Estrella de 4 puntas"/>
            <p:cNvSpPr/>
            <p:nvPr/>
          </p:nvSpPr>
          <p:spPr>
            <a:xfrm>
              <a:off x="1286373" y="2357075"/>
              <a:ext cx="212986" cy="215096"/>
            </a:xfrm>
            <a:prstGeom prst="star4">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182" name="181 Estrella de 4 puntas"/>
            <p:cNvSpPr/>
            <p:nvPr/>
          </p:nvSpPr>
          <p:spPr>
            <a:xfrm>
              <a:off x="1429771" y="1857292"/>
              <a:ext cx="212986" cy="215096"/>
            </a:xfrm>
            <a:prstGeom prst="star4">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183" name="182 Estrella de 4 puntas"/>
            <p:cNvSpPr/>
            <p:nvPr/>
          </p:nvSpPr>
          <p:spPr>
            <a:xfrm>
              <a:off x="1714456" y="1429210"/>
              <a:ext cx="215096" cy="212986"/>
            </a:xfrm>
            <a:prstGeom prst="star4">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184" name="183 Estrella de 4 puntas"/>
            <p:cNvSpPr/>
            <p:nvPr/>
          </p:nvSpPr>
          <p:spPr>
            <a:xfrm>
              <a:off x="7285862" y="3571734"/>
              <a:ext cx="215096" cy="215096"/>
            </a:xfrm>
            <a:prstGeom prst="star4">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185" name="184 Estrella de 4 puntas"/>
            <p:cNvSpPr/>
            <p:nvPr/>
          </p:nvSpPr>
          <p:spPr>
            <a:xfrm>
              <a:off x="7285862" y="3071952"/>
              <a:ext cx="215096" cy="215096"/>
            </a:xfrm>
            <a:prstGeom prst="star4">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186" name="185 Estrella de 4 puntas"/>
            <p:cNvSpPr/>
            <p:nvPr/>
          </p:nvSpPr>
          <p:spPr>
            <a:xfrm>
              <a:off x="3500596" y="6285738"/>
              <a:ext cx="215096" cy="215096"/>
            </a:xfrm>
            <a:prstGeom prst="star4">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187" name="186 Estrella de 4 puntas"/>
            <p:cNvSpPr/>
            <p:nvPr/>
          </p:nvSpPr>
          <p:spPr>
            <a:xfrm>
              <a:off x="4072076" y="6285738"/>
              <a:ext cx="215096" cy="215096"/>
            </a:xfrm>
            <a:prstGeom prst="star4">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188" name="187 Estrella de 4 puntas"/>
            <p:cNvSpPr/>
            <p:nvPr/>
          </p:nvSpPr>
          <p:spPr>
            <a:xfrm>
              <a:off x="4643557" y="6285738"/>
              <a:ext cx="215096" cy="215096"/>
            </a:xfrm>
            <a:prstGeom prst="star4">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189" name="188 Estrella de 4 puntas"/>
            <p:cNvSpPr/>
            <p:nvPr/>
          </p:nvSpPr>
          <p:spPr>
            <a:xfrm>
              <a:off x="5143338" y="6144450"/>
              <a:ext cx="215096" cy="212986"/>
            </a:xfrm>
            <a:prstGeom prst="star4">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190" name="189 Estrella de 4 puntas"/>
            <p:cNvSpPr/>
            <p:nvPr/>
          </p:nvSpPr>
          <p:spPr>
            <a:xfrm>
              <a:off x="5714819" y="5929354"/>
              <a:ext cx="215096" cy="215096"/>
            </a:xfrm>
            <a:prstGeom prst="star4">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191" name="190 Estrella de 4 puntas"/>
            <p:cNvSpPr/>
            <p:nvPr/>
          </p:nvSpPr>
          <p:spPr>
            <a:xfrm>
              <a:off x="6071203" y="5642560"/>
              <a:ext cx="215096" cy="215096"/>
            </a:xfrm>
            <a:prstGeom prst="star4">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192" name="191 Estrella de 4 puntas"/>
            <p:cNvSpPr/>
            <p:nvPr/>
          </p:nvSpPr>
          <p:spPr>
            <a:xfrm>
              <a:off x="6501395" y="5286175"/>
              <a:ext cx="212988" cy="215096"/>
            </a:xfrm>
            <a:prstGeom prst="star4">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193" name="192 Estrella de 4 puntas"/>
            <p:cNvSpPr/>
            <p:nvPr/>
          </p:nvSpPr>
          <p:spPr>
            <a:xfrm>
              <a:off x="6714382" y="5001489"/>
              <a:ext cx="215096" cy="212986"/>
            </a:xfrm>
            <a:prstGeom prst="star4">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194" name="193 Estrella de 4 puntas"/>
            <p:cNvSpPr/>
            <p:nvPr/>
          </p:nvSpPr>
          <p:spPr>
            <a:xfrm>
              <a:off x="7001177" y="4499599"/>
              <a:ext cx="212986" cy="215096"/>
            </a:xfrm>
            <a:prstGeom prst="star4">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195" name="194 Estrella de 4 puntas"/>
            <p:cNvSpPr/>
            <p:nvPr/>
          </p:nvSpPr>
          <p:spPr>
            <a:xfrm>
              <a:off x="7144574" y="4071515"/>
              <a:ext cx="212986" cy="215096"/>
            </a:xfrm>
            <a:prstGeom prst="star4">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196" name="195 Estrella de 4 puntas"/>
            <p:cNvSpPr/>
            <p:nvPr/>
          </p:nvSpPr>
          <p:spPr>
            <a:xfrm>
              <a:off x="1214675" y="3999817"/>
              <a:ext cx="215096" cy="215096"/>
            </a:xfrm>
            <a:prstGeom prst="star4">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197" name="196 Estrella de 4 puntas"/>
            <p:cNvSpPr/>
            <p:nvPr/>
          </p:nvSpPr>
          <p:spPr>
            <a:xfrm>
              <a:off x="2572731" y="5857656"/>
              <a:ext cx="212986" cy="215096"/>
            </a:xfrm>
            <a:prstGeom prst="star4">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198" name="197 Estrella de 4 puntas"/>
            <p:cNvSpPr/>
            <p:nvPr/>
          </p:nvSpPr>
          <p:spPr>
            <a:xfrm>
              <a:off x="2929115" y="6072752"/>
              <a:ext cx="215096" cy="212986"/>
            </a:xfrm>
            <a:prstGeom prst="star4">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199" name="198 Estrella de 4 puntas"/>
            <p:cNvSpPr/>
            <p:nvPr/>
          </p:nvSpPr>
          <p:spPr>
            <a:xfrm>
              <a:off x="2070841" y="5501271"/>
              <a:ext cx="215096" cy="212988"/>
            </a:xfrm>
            <a:prstGeom prst="star4">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200" name="199 Estrella de 4 puntas"/>
            <p:cNvSpPr/>
            <p:nvPr/>
          </p:nvSpPr>
          <p:spPr>
            <a:xfrm>
              <a:off x="1786154" y="5142777"/>
              <a:ext cx="215096" cy="215096"/>
            </a:xfrm>
            <a:prstGeom prst="star4">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201" name="200 Estrella de 4 puntas"/>
            <p:cNvSpPr/>
            <p:nvPr/>
          </p:nvSpPr>
          <p:spPr>
            <a:xfrm>
              <a:off x="1499360" y="4786394"/>
              <a:ext cx="215096" cy="215096"/>
            </a:xfrm>
            <a:prstGeom prst="star4">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202" name="201 Estrella de 4 puntas"/>
            <p:cNvSpPr/>
            <p:nvPr/>
          </p:nvSpPr>
          <p:spPr>
            <a:xfrm>
              <a:off x="1358072" y="4430008"/>
              <a:ext cx="212986" cy="212988"/>
            </a:xfrm>
            <a:prstGeom prst="star4">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203" name="202 Explosión 2"/>
            <p:cNvSpPr/>
            <p:nvPr/>
          </p:nvSpPr>
          <p:spPr>
            <a:xfrm>
              <a:off x="4000377" y="3071952"/>
              <a:ext cx="927865" cy="856166"/>
            </a:xfrm>
            <a:prstGeom prst="irregularSeal2">
              <a:avLst/>
            </a:prstGeom>
            <a:solidFill>
              <a:srgbClr val="FF0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204" name="203 Explosión 2"/>
            <p:cNvSpPr/>
            <p:nvPr/>
          </p:nvSpPr>
          <p:spPr>
            <a:xfrm rot="17181054">
              <a:off x="4057315" y="3160521"/>
              <a:ext cx="626308" cy="588351"/>
            </a:xfrm>
            <a:prstGeom prst="irregularSeal2">
              <a:avLst/>
            </a:prstGeom>
            <a:solidFill>
              <a:srgbClr val="F4860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19523" name="204 CuadroTexto"/>
            <p:cNvSpPr txBox="1">
              <a:spLocks noChangeArrowheads="1"/>
            </p:cNvSpPr>
            <p:nvPr/>
          </p:nvSpPr>
          <p:spPr bwMode="auto">
            <a:xfrm>
              <a:off x="3929058" y="2428868"/>
              <a:ext cx="857255" cy="367957"/>
            </a:xfrm>
            <a:prstGeom prst="rect">
              <a:avLst/>
            </a:prstGeom>
            <a:noFill/>
            <a:ln w="9525">
              <a:noFill/>
              <a:miter lim="800000"/>
              <a:headEnd/>
              <a:tailEnd/>
            </a:ln>
          </p:spPr>
          <p:txBody>
            <a:bodyPr>
              <a:spAutoFit/>
            </a:bodyPr>
            <a:lstStyle/>
            <a:p>
              <a:pPr algn="ctr"/>
              <a:r>
                <a:rPr lang="es-ES" sz="1200" b="1">
                  <a:latin typeface="Calibri" pitchFamily="34" charset="0"/>
                </a:rPr>
                <a:t>Tierra</a:t>
              </a:r>
            </a:p>
          </p:txBody>
        </p:sp>
        <p:sp>
          <p:nvSpPr>
            <p:cNvPr id="19524" name="205 CuadroTexto"/>
            <p:cNvSpPr txBox="1">
              <a:spLocks noChangeArrowheads="1"/>
            </p:cNvSpPr>
            <p:nvPr/>
          </p:nvSpPr>
          <p:spPr bwMode="auto">
            <a:xfrm>
              <a:off x="3857619" y="4143379"/>
              <a:ext cx="1270957" cy="367954"/>
            </a:xfrm>
            <a:prstGeom prst="rect">
              <a:avLst/>
            </a:prstGeom>
            <a:noFill/>
            <a:ln w="9525">
              <a:noFill/>
              <a:miter lim="800000"/>
              <a:headEnd/>
              <a:tailEnd/>
            </a:ln>
          </p:spPr>
          <p:txBody>
            <a:bodyPr>
              <a:spAutoFit/>
            </a:bodyPr>
            <a:lstStyle/>
            <a:p>
              <a:pPr algn="ctr"/>
              <a:r>
                <a:rPr lang="es-ES" sz="1200" b="1">
                  <a:latin typeface="Calibri" pitchFamily="34" charset="0"/>
                </a:rPr>
                <a:t>Antitierra</a:t>
              </a:r>
            </a:p>
          </p:txBody>
        </p:sp>
        <p:sp>
          <p:nvSpPr>
            <p:cNvPr id="19525" name="206 CuadroTexto"/>
            <p:cNvSpPr txBox="1">
              <a:spLocks noChangeArrowheads="1"/>
            </p:cNvSpPr>
            <p:nvPr/>
          </p:nvSpPr>
          <p:spPr bwMode="auto">
            <a:xfrm>
              <a:off x="3714744" y="3000371"/>
              <a:ext cx="1357322" cy="613261"/>
            </a:xfrm>
            <a:prstGeom prst="rect">
              <a:avLst/>
            </a:prstGeom>
            <a:noFill/>
            <a:ln w="9525">
              <a:noFill/>
              <a:miter lim="800000"/>
              <a:headEnd/>
              <a:tailEnd/>
            </a:ln>
          </p:spPr>
          <p:txBody>
            <a:bodyPr>
              <a:spAutoFit/>
            </a:bodyPr>
            <a:lstStyle/>
            <a:p>
              <a:r>
                <a:rPr lang="es-ES" sz="1200" b="1">
                  <a:latin typeface="Calibri" pitchFamily="34" charset="0"/>
                </a:rPr>
                <a:t>Fuego central</a:t>
              </a:r>
            </a:p>
          </p:txBody>
        </p:sp>
        <p:sp>
          <p:nvSpPr>
            <p:cNvPr id="19526" name="207 CuadroTexto"/>
            <p:cNvSpPr txBox="1">
              <a:spLocks noChangeArrowheads="1"/>
            </p:cNvSpPr>
            <p:nvPr/>
          </p:nvSpPr>
          <p:spPr bwMode="auto">
            <a:xfrm>
              <a:off x="2428860" y="2714620"/>
              <a:ext cx="642942" cy="367957"/>
            </a:xfrm>
            <a:prstGeom prst="rect">
              <a:avLst/>
            </a:prstGeom>
            <a:noFill/>
            <a:ln w="9525">
              <a:noFill/>
              <a:miter lim="800000"/>
              <a:headEnd/>
              <a:tailEnd/>
            </a:ln>
          </p:spPr>
          <p:txBody>
            <a:bodyPr>
              <a:spAutoFit/>
            </a:bodyPr>
            <a:lstStyle/>
            <a:p>
              <a:r>
                <a:rPr lang="es-ES" sz="1200" b="1">
                  <a:latin typeface="Calibri" pitchFamily="34" charset="0"/>
                </a:rPr>
                <a:t>Sol</a:t>
              </a:r>
            </a:p>
          </p:txBody>
        </p:sp>
        <p:sp>
          <p:nvSpPr>
            <p:cNvPr id="19527" name="208 CuadroTexto"/>
            <p:cNvSpPr txBox="1">
              <a:spLocks noChangeArrowheads="1"/>
            </p:cNvSpPr>
            <p:nvPr/>
          </p:nvSpPr>
          <p:spPr bwMode="auto">
            <a:xfrm>
              <a:off x="6143636" y="3357561"/>
              <a:ext cx="785818" cy="367957"/>
            </a:xfrm>
            <a:prstGeom prst="rect">
              <a:avLst/>
            </a:prstGeom>
            <a:noFill/>
            <a:ln w="9525">
              <a:noFill/>
              <a:miter lim="800000"/>
              <a:headEnd/>
              <a:tailEnd/>
            </a:ln>
          </p:spPr>
          <p:txBody>
            <a:bodyPr>
              <a:spAutoFit/>
            </a:bodyPr>
            <a:lstStyle/>
            <a:p>
              <a:r>
                <a:rPr lang="es-ES" sz="1200" b="1">
                  <a:latin typeface="Calibri" pitchFamily="34" charset="0"/>
                </a:rPr>
                <a:t>Luna</a:t>
              </a:r>
            </a:p>
          </p:txBody>
        </p:sp>
        <p:sp>
          <p:nvSpPr>
            <p:cNvPr id="19528" name="209 CuadroTexto"/>
            <p:cNvSpPr txBox="1">
              <a:spLocks noChangeArrowheads="1"/>
            </p:cNvSpPr>
            <p:nvPr/>
          </p:nvSpPr>
          <p:spPr bwMode="auto">
            <a:xfrm>
              <a:off x="4786315" y="5715016"/>
              <a:ext cx="1196319" cy="367954"/>
            </a:xfrm>
            <a:prstGeom prst="rect">
              <a:avLst/>
            </a:prstGeom>
            <a:noFill/>
            <a:ln w="9525">
              <a:noFill/>
              <a:miter lim="800000"/>
              <a:headEnd/>
              <a:tailEnd/>
            </a:ln>
          </p:spPr>
          <p:txBody>
            <a:bodyPr>
              <a:spAutoFit/>
            </a:bodyPr>
            <a:lstStyle/>
            <a:p>
              <a:r>
                <a:rPr lang="es-ES" sz="1200" b="1">
                  <a:latin typeface="Calibri" pitchFamily="34" charset="0"/>
                </a:rPr>
                <a:t>Planetas</a:t>
              </a:r>
            </a:p>
          </p:txBody>
        </p:sp>
        <p:sp>
          <p:nvSpPr>
            <p:cNvPr id="19529" name="210 CuadroTexto"/>
            <p:cNvSpPr txBox="1">
              <a:spLocks noChangeArrowheads="1"/>
            </p:cNvSpPr>
            <p:nvPr/>
          </p:nvSpPr>
          <p:spPr bwMode="auto">
            <a:xfrm>
              <a:off x="3428992" y="642919"/>
              <a:ext cx="1857387" cy="367957"/>
            </a:xfrm>
            <a:prstGeom prst="rect">
              <a:avLst/>
            </a:prstGeom>
            <a:noFill/>
            <a:ln w="9525">
              <a:noFill/>
              <a:miter lim="800000"/>
              <a:headEnd/>
              <a:tailEnd/>
            </a:ln>
          </p:spPr>
          <p:txBody>
            <a:bodyPr>
              <a:spAutoFit/>
            </a:bodyPr>
            <a:lstStyle/>
            <a:p>
              <a:r>
                <a:rPr lang="es-ES" sz="1200" b="1">
                  <a:latin typeface="Calibri" pitchFamily="34" charset="0"/>
                </a:rPr>
                <a:t>Esfera estrellas</a:t>
              </a:r>
            </a:p>
          </p:txBody>
        </p:sp>
        <p:cxnSp>
          <p:nvCxnSpPr>
            <p:cNvPr id="213" name="212 Conector recto de flecha"/>
            <p:cNvCxnSpPr>
              <a:stCxn id="19529" idx="0"/>
              <a:endCxn id="169" idx="2"/>
            </p:cNvCxnSpPr>
            <p:nvPr/>
          </p:nvCxnSpPr>
          <p:spPr>
            <a:xfrm rot="5400000" flipH="1" flipV="1">
              <a:off x="4268193" y="446517"/>
              <a:ext cx="284685" cy="107547"/>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grpSp>
      <p:sp>
        <p:nvSpPr>
          <p:cNvPr id="19459" name="216 CuadroTexto"/>
          <p:cNvSpPr txBox="1">
            <a:spLocks noChangeArrowheads="1"/>
          </p:cNvSpPr>
          <p:nvPr/>
        </p:nvSpPr>
        <p:spPr bwMode="auto">
          <a:xfrm>
            <a:off x="285750" y="214313"/>
            <a:ext cx="3000375" cy="369887"/>
          </a:xfrm>
          <a:prstGeom prst="rect">
            <a:avLst/>
          </a:prstGeom>
          <a:solidFill>
            <a:srgbClr val="C00000"/>
          </a:solidFill>
          <a:ln w="9525">
            <a:noFill/>
            <a:miter lim="800000"/>
            <a:headEnd/>
            <a:tailEnd/>
          </a:ln>
        </p:spPr>
        <p:txBody>
          <a:bodyPr>
            <a:spAutoFit/>
          </a:bodyPr>
          <a:lstStyle/>
          <a:p>
            <a:r>
              <a:rPr lang="es-ES">
                <a:solidFill>
                  <a:schemeClr val="bg1"/>
                </a:solidFill>
                <a:latin typeface="Calibri" pitchFamily="34" charset="0"/>
              </a:rPr>
              <a:t>Cosmología pitagórica</a:t>
            </a:r>
          </a:p>
        </p:txBody>
      </p:sp>
      <p:sp>
        <p:nvSpPr>
          <p:cNvPr id="19460" name="72 CuadroTexto"/>
          <p:cNvSpPr txBox="1">
            <a:spLocks noChangeArrowheads="1"/>
          </p:cNvSpPr>
          <p:nvPr/>
        </p:nvSpPr>
        <p:spPr bwMode="auto">
          <a:xfrm>
            <a:off x="214313" y="714375"/>
            <a:ext cx="4572000" cy="5078413"/>
          </a:xfrm>
          <a:prstGeom prst="rect">
            <a:avLst/>
          </a:prstGeom>
          <a:noFill/>
          <a:ln w="9525">
            <a:noFill/>
            <a:miter lim="800000"/>
            <a:headEnd/>
            <a:tailEnd/>
          </a:ln>
        </p:spPr>
        <p:txBody>
          <a:bodyPr>
            <a:spAutoFit/>
          </a:bodyPr>
          <a:lstStyle/>
          <a:p>
            <a:pPr algn="just">
              <a:buFontTx/>
              <a:buBlip>
                <a:blip r:embed="rId3"/>
              </a:buBlip>
            </a:pPr>
            <a:r>
              <a:rPr lang="es-ES">
                <a:latin typeface="Calibri" pitchFamily="34" charset="0"/>
              </a:rPr>
              <a:t> La cosmología pitagórica se anticipa a la de Copérnico. En el centro del universo</a:t>
            </a:r>
          </a:p>
          <a:p>
            <a:pPr algn="just"/>
            <a:r>
              <a:rPr lang="es-ES">
                <a:latin typeface="Calibri" pitchFamily="34" charset="0"/>
              </a:rPr>
              <a:t>está el fuego central, que quizás fuera el sol y no lo dijeron por temor a la persecu-</a:t>
            </a:r>
          </a:p>
          <a:p>
            <a:pPr algn="just"/>
            <a:r>
              <a:rPr lang="es-ES">
                <a:latin typeface="Calibri" pitchFamily="34" charset="0"/>
              </a:rPr>
              <a:t>ción religiosa.</a:t>
            </a:r>
          </a:p>
          <a:p>
            <a:pPr algn="just"/>
            <a:endParaRPr lang="es-ES">
              <a:latin typeface="Calibri" pitchFamily="34" charset="0"/>
            </a:endParaRPr>
          </a:p>
          <a:p>
            <a:pPr algn="just">
              <a:buFontTx/>
              <a:buBlip>
                <a:blip r:embed="rId3"/>
              </a:buBlip>
            </a:pPr>
            <a:r>
              <a:rPr lang="es-ES">
                <a:latin typeface="Calibri" pitchFamily="34" charset="0"/>
              </a:rPr>
              <a:t> El Sol, la Tierra y la Luna  y los 5 plane- tas son esféricos y giran alrededor del fuego central en órbitas circulares.</a:t>
            </a:r>
          </a:p>
          <a:p>
            <a:pPr algn="just"/>
            <a:endParaRPr lang="es-ES">
              <a:latin typeface="Calibri" pitchFamily="34" charset="0"/>
            </a:endParaRPr>
          </a:p>
          <a:p>
            <a:pPr algn="just">
              <a:buFontTx/>
              <a:buBlip>
                <a:blip r:embed="rId3"/>
              </a:buBlip>
            </a:pPr>
            <a:r>
              <a:rPr lang="es-ES">
                <a:latin typeface="Calibri" pitchFamily="34" charset="0"/>
              </a:rPr>
              <a:t>  Dado que el fuego central, el Sol, la</a:t>
            </a:r>
          </a:p>
          <a:p>
            <a:pPr algn="just"/>
            <a:r>
              <a:rPr lang="es-ES">
                <a:latin typeface="Calibri" pitchFamily="34" charset="0"/>
              </a:rPr>
              <a:t>Tierra, la Luna y los planetas formaban</a:t>
            </a:r>
          </a:p>
          <a:p>
            <a:pPr algn="just"/>
            <a:r>
              <a:rPr lang="es-ES">
                <a:latin typeface="Calibri" pitchFamily="34" charset="0"/>
              </a:rPr>
              <a:t>9 elementos, y los pitagóricos creían que además de la esfera de las estrellas fijas debía de haber 10 elementos, añadieron la Antitierra.</a:t>
            </a:r>
          </a:p>
          <a:p>
            <a:pPr algn="just"/>
            <a:endParaRPr lang="es-ES">
              <a:latin typeface="Calibri" pitchFamily="34" charset="0"/>
            </a:endParaRPr>
          </a:p>
          <a:p>
            <a:pPr algn="just">
              <a:buFont typeface="Arial" charset="0"/>
              <a:buChar char="•"/>
            </a:pPr>
            <a:endParaRPr lang="es-ES">
              <a:latin typeface="Calibri" pitchFamily="34" charset="0"/>
            </a:endParaRPr>
          </a:p>
        </p:txBody>
      </p:sp>
      <p:sp>
        <p:nvSpPr>
          <p:cNvPr id="19461" name="73 CuadroTexto"/>
          <p:cNvSpPr txBox="1">
            <a:spLocks noChangeArrowheads="1"/>
          </p:cNvSpPr>
          <p:nvPr/>
        </p:nvSpPr>
        <p:spPr bwMode="auto">
          <a:xfrm>
            <a:off x="285750" y="5286375"/>
            <a:ext cx="8643938" cy="1200150"/>
          </a:xfrm>
          <a:prstGeom prst="rect">
            <a:avLst/>
          </a:prstGeom>
          <a:noFill/>
          <a:ln w="9525">
            <a:noFill/>
            <a:miter lim="800000"/>
            <a:headEnd/>
            <a:tailEnd/>
          </a:ln>
        </p:spPr>
        <p:txBody>
          <a:bodyPr>
            <a:spAutoFit/>
          </a:bodyPr>
          <a:lstStyle/>
          <a:p>
            <a:pPr algn="just">
              <a:buFontTx/>
              <a:buBlip>
                <a:blip r:embed="rId3"/>
              </a:buBlip>
            </a:pPr>
            <a:r>
              <a:rPr lang="es-ES">
                <a:latin typeface="Calibri" pitchFamily="34" charset="0"/>
              </a:rPr>
              <a:t> Las distancias de los elementos al fuego central están en razón de cantidades numéricas simples, igual que el sistema musical. El movimiento de las esferas celestes produce una maravillosa música que no oímos por estar acostumbrados.</a:t>
            </a:r>
          </a:p>
          <a:p>
            <a:r>
              <a:rPr lang="es-ES">
                <a:latin typeface="Calibri" pitchFamily="34" charset="0"/>
              </a:rPr>
              <a:t> Música y armonía es la visión del mundo pitagórica</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20482" name="Picture 9" descr="parmenidis2"/>
          <p:cNvPicPr>
            <a:picLocks noChangeAspect="1" noChangeArrowheads="1"/>
          </p:cNvPicPr>
          <p:nvPr/>
        </p:nvPicPr>
        <p:blipFill>
          <a:blip r:embed="rId3" cstate="print"/>
          <a:srcRect/>
          <a:stretch>
            <a:fillRect/>
          </a:stretch>
        </p:blipFill>
        <p:spPr bwMode="auto">
          <a:xfrm>
            <a:off x="214313" y="1785938"/>
            <a:ext cx="1595437" cy="2230437"/>
          </a:xfrm>
          <a:prstGeom prst="rect">
            <a:avLst/>
          </a:prstGeom>
          <a:noFill/>
          <a:ln w="9525">
            <a:noFill/>
            <a:miter lim="800000"/>
            <a:headEnd/>
            <a:tailEnd/>
          </a:ln>
        </p:spPr>
      </p:pic>
      <p:sp>
        <p:nvSpPr>
          <p:cNvPr id="20483" name="5 CuadroTexto"/>
          <p:cNvSpPr txBox="1">
            <a:spLocks noChangeArrowheads="1"/>
          </p:cNvSpPr>
          <p:nvPr/>
        </p:nvSpPr>
        <p:spPr bwMode="auto">
          <a:xfrm>
            <a:off x="357188" y="285750"/>
            <a:ext cx="4643437" cy="461963"/>
          </a:xfrm>
          <a:prstGeom prst="rect">
            <a:avLst/>
          </a:prstGeom>
          <a:solidFill>
            <a:srgbClr val="FFC000"/>
          </a:solidFill>
          <a:ln w="9525">
            <a:noFill/>
            <a:miter lim="800000"/>
            <a:headEnd/>
            <a:tailEnd/>
          </a:ln>
        </p:spPr>
        <p:txBody>
          <a:bodyPr>
            <a:spAutoFit/>
          </a:bodyPr>
          <a:lstStyle/>
          <a:p>
            <a:r>
              <a:rPr lang="es-ES" sz="2400">
                <a:latin typeface="Calibri" pitchFamily="34" charset="0"/>
              </a:rPr>
              <a:t>PARMÉNIDES DE ELEA</a:t>
            </a:r>
          </a:p>
        </p:txBody>
      </p:sp>
      <p:sp>
        <p:nvSpPr>
          <p:cNvPr id="20484" name="6 CuadroTexto"/>
          <p:cNvSpPr txBox="1">
            <a:spLocks noChangeArrowheads="1"/>
          </p:cNvSpPr>
          <p:nvPr/>
        </p:nvSpPr>
        <p:spPr bwMode="auto">
          <a:xfrm>
            <a:off x="357188" y="928688"/>
            <a:ext cx="8572500" cy="646112"/>
          </a:xfrm>
          <a:prstGeom prst="rect">
            <a:avLst/>
          </a:prstGeom>
          <a:noFill/>
          <a:ln w="9525">
            <a:noFill/>
            <a:miter lim="800000"/>
            <a:headEnd/>
            <a:tailEnd/>
          </a:ln>
        </p:spPr>
        <p:txBody>
          <a:bodyPr>
            <a:spAutoFit/>
          </a:bodyPr>
          <a:lstStyle/>
          <a:p>
            <a:pPr algn="just">
              <a:buFontTx/>
              <a:buBlip>
                <a:blip r:embed="rId4"/>
              </a:buBlip>
            </a:pPr>
            <a:r>
              <a:rPr lang="es-ES">
                <a:latin typeface="Calibri" pitchFamily="34" charset="0"/>
              </a:rPr>
              <a:t> Escribió un poema en hexámetros sobre la Naturaleza (Perifiseos) en el que expone dos vías para alcanzar el conocimiento:</a:t>
            </a:r>
          </a:p>
        </p:txBody>
      </p:sp>
      <p:grpSp>
        <p:nvGrpSpPr>
          <p:cNvPr id="20485" name="7 Grupo"/>
          <p:cNvGrpSpPr>
            <a:grpSpLocks/>
          </p:cNvGrpSpPr>
          <p:nvPr/>
        </p:nvGrpSpPr>
        <p:grpSpPr bwMode="auto">
          <a:xfrm>
            <a:off x="1928813" y="1857375"/>
            <a:ext cx="7143750" cy="2003425"/>
            <a:chOff x="571472" y="2143116"/>
            <a:chExt cx="7143800" cy="2003653"/>
          </a:xfrm>
        </p:grpSpPr>
        <p:sp>
          <p:nvSpPr>
            <p:cNvPr id="20487" name="8 CuadroTexto"/>
            <p:cNvSpPr txBox="1">
              <a:spLocks noChangeArrowheads="1"/>
            </p:cNvSpPr>
            <p:nvPr/>
          </p:nvSpPr>
          <p:spPr bwMode="auto">
            <a:xfrm>
              <a:off x="571472" y="2786058"/>
              <a:ext cx="1285884" cy="369332"/>
            </a:xfrm>
            <a:prstGeom prst="rect">
              <a:avLst/>
            </a:prstGeom>
            <a:solidFill>
              <a:srgbClr val="C00000"/>
            </a:solidFill>
            <a:ln w="9525">
              <a:noFill/>
              <a:miter lim="800000"/>
              <a:headEnd/>
              <a:tailEnd/>
            </a:ln>
          </p:spPr>
          <p:txBody>
            <a:bodyPr>
              <a:spAutoFit/>
            </a:bodyPr>
            <a:lstStyle/>
            <a:p>
              <a:pPr algn="ctr"/>
              <a:r>
                <a:rPr lang="es-ES">
                  <a:solidFill>
                    <a:schemeClr val="bg1"/>
                  </a:solidFill>
                  <a:latin typeface="Calibri" pitchFamily="34" charset="0"/>
                </a:rPr>
                <a:t>Dos vías</a:t>
              </a:r>
            </a:p>
          </p:txBody>
        </p:sp>
        <p:sp>
          <p:nvSpPr>
            <p:cNvPr id="20488" name="9 CuadroTexto"/>
            <p:cNvSpPr txBox="1">
              <a:spLocks noChangeArrowheads="1"/>
            </p:cNvSpPr>
            <p:nvPr/>
          </p:nvSpPr>
          <p:spPr bwMode="auto">
            <a:xfrm>
              <a:off x="1785918" y="2143116"/>
              <a:ext cx="5929354" cy="369332"/>
            </a:xfrm>
            <a:prstGeom prst="rect">
              <a:avLst/>
            </a:prstGeom>
            <a:noFill/>
            <a:ln w="9525">
              <a:noFill/>
              <a:miter lim="800000"/>
              <a:headEnd/>
              <a:tailEnd/>
            </a:ln>
          </p:spPr>
          <p:txBody>
            <a:bodyPr>
              <a:spAutoFit/>
            </a:bodyPr>
            <a:lstStyle/>
            <a:p>
              <a:r>
                <a:rPr lang="es-ES">
                  <a:solidFill>
                    <a:srgbClr val="C00000"/>
                  </a:solidFill>
                  <a:latin typeface="Calibri" pitchFamily="34" charset="0"/>
                </a:rPr>
                <a:t>Vía de la  verdad </a:t>
              </a:r>
              <a:r>
                <a:rPr lang="es-ES">
                  <a:latin typeface="Calibri" pitchFamily="34" charset="0"/>
                </a:rPr>
                <a:t>– Es la vía que transita la razón.</a:t>
              </a:r>
            </a:p>
          </p:txBody>
        </p:sp>
        <p:sp>
          <p:nvSpPr>
            <p:cNvPr id="20489" name="10 CuadroTexto"/>
            <p:cNvSpPr txBox="1">
              <a:spLocks noChangeArrowheads="1"/>
            </p:cNvSpPr>
            <p:nvPr/>
          </p:nvSpPr>
          <p:spPr bwMode="auto">
            <a:xfrm>
              <a:off x="1714480" y="3500438"/>
              <a:ext cx="5786510" cy="646331"/>
            </a:xfrm>
            <a:prstGeom prst="rect">
              <a:avLst/>
            </a:prstGeom>
            <a:noFill/>
            <a:ln w="9525">
              <a:noFill/>
              <a:miter lim="800000"/>
              <a:headEnd/>
              <a:tailEnd/>
            </a:ln>
          </p:spPr>
          <p:txBody>
            <a:bodyPr>
              <a:spAutoFit/>
            </a:bodyPr>
            <a:lstStyle/>
            <a:p>
              <a:pPr algn="just"/>
              <a:r>
                <a:rPr lang="es-ES">
                  <a:solidFill>
                    <a:srgbClr val="C00000"/>
                  </a:solidFill>
                  <a:latin typeface="Calibri" pitchFamily="34" charset="0"/>
                </a:rPr>
                <a:t>Vía de la opinión </a:t>
              </a:r>
              <a:r>
                <a:rPr lang="es-ES">
                  <a:latin typeface="Calibri" pitchFamily="34" charset="0"/>
                </a:rPr>
                <a:t>– Es la vía de la apariencia, del error,  propia de los sentidos.</a:t>
              </a:r>
            </a:p>
          </p:txBody>
        </p:sp>
        <p:cxnSp>
          <p:nvCxnSpPr>
            <p:cNvPr id="12" name="11 Conector recto de flecha"/>
            <p:cNvCxnSpPr>
              <a:stCxn id="20487" idx="0"/>
            </p:cNvCxnSpPr>
            <p:nvPr/>
          </p:nvCxnSpPr>
          <p:spPr>
            <a:xfrm rot="5400000" flipH="1" flipV="1">
              <a:off x="1321551" y="2321761"/>
              <a:ext cx="357229" cy="571504"/>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12 Conector recto de flecha"/>
            <p:cNvCxnSpPr>
              <a:stCxn id="20487" idx="2"/>
            </p:cNvCxnSpPr>
            <p:nvPr/>
          </p:nvCxnSpPr>
          <p:spPr>
            <a:xfrm rot="16200000" flipH="1">
              <a:off x="1185018" y="3185451"/>
              <a:ext cx="487418" cy="428628"/>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sp>
        <p:nvSpPr>
          <p:cNvPr id="20486" name="13 CuadroTexto"/>
          <p:cNvSpPr txBox="1">
            <a:spLocks noChangeArrowheads="1"/>
          </p:cNvSpPr>
          <p:nvPr/>
        </p:nvSpPr>
        <p:spPr bwMode="auto">
          <a:xfrm>
            <a:off x="285750" y="4143375"/>
            <a:ext cx="8572500" cy="2032000"/>
          </a:xfrm>
          <a:prstGeom prst="rect">
            <a:avLst/>
          </a:prstGeom>
          <a:noFill/>
          <a:ln w="9525">
            <a:noFill/>
            <a:miter lim="800000"/>
            <a:headEnd/>
            <a:tailEnd/>
          </a:ln>
        </p:spPr>
        <p:txBody>
          <a:bodyPr>
            <a:spAutoFit/>
          </a:bodyPr>
          <a:lstStyle/>
          <a:p>
            <a:pPr algn="just">
              <a:buFontTx/>
              <a:buBlip>
                <a:blip r:embed="rId4"/>
              </a:buBlip>
            </a:pPr>
            <a:r>
              <a:rPr lang="es-ES">
                <a:latin typeface="Calibri" pitchFamily="34" charset="0"/>
              </a:rPr>
              <a:t> La vía de la verdad es la única posible para el conocimiento, y  Parménides siguiéndola enuncia el principio de identidad y no contradicción:  </a:t>
            </a:r>
            <a:r>
              <a:rPr lang="es-ES">
                <a:solidFill>
                  <a:srgbClr val="C00000"/>
                </a:solidFill>
                <a:latin typeface="Calibri" pitchFamily="34" charset="0"/>
              </a:rPr>
              <a:t>El Ser es, y el no Ser no es</a:t>
            </a:r>
            <a:r>
              <a:rPr lang="es-ES">
                <a:latin typeface="Calibri" pitchFamily="34" charset="0"/>
              </a:rPr>
              <a:t> (el ser no puede ser y el mismo tiempo no ser). Lo contrario es una contradicción lógica. </a:t>
            </a:r>
          </a:p>
          <a:p>
            <a:pPr algn="just">
              <a:buFontTx/>
              <a:buBlip>
                <a:blip r:embed="rId4"/>
              </a:buBlip>
            </a:pPr>
            <a:endParaRPr lang="es-ES">
              <a:latin typeface="Calibri" pitchFamily="34" charset="0"/>
            </a:endParaRPr>
          </a:p>
          <a:p>
            <a:pPr algn="just">
              <a:buFontTx/>
              <a:buBlip>
                <a:blip r:embed="rId4"/>
              </a:buBlip>
            </a:pPr>
            <a:r>
              <a:rPr lang="es-ES">
                <a:latin typeface="Calibri" pitchFamily="34" charset="0"/>
              </a:rPr>
              <a:t> Aplicando la razón deduce las características del ser en un ejercicio lógico en el que sólo utiliza dos variables: el ser y el no ser.</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bright="-15000" contrast="4000"/>
          </a:blip>
          <a:srcRect/>
          <a:stretch>
            <a:fillRect l="-4000" r="-4000"/>
          </a:stretch>
        </a:blipFill>
        <a:effectLst/>
      </p:bgPr>
    </p:bg>
    <p:spTree>
      <p:nvGrpSpPr>
        <p:cNvPr id="1" name=""/>
        <p:cNvGrpSpPr/>
        <p:nvPr/>
      </p:nvGrpSpPr>
      <p:grpSpPr>
        <a:xfrm>
          <a:off x="0" y="0"/>
          <a:ext cx="0" cy="0"/>
          <a:chOff x="0" y="0"/>
          <a:chExt cx="0" cy="0"/>
        </a:xfrm>
      </p:grpSpPr>
      <p:pic>
        <p:nvPicPr>
          <p:cNvPr id="3074" name="Picture 17" descr="http://decabo.com/blog/wp-content/uploads/2007/12/zeus_p102.jpg"/>
          <p:cNvPicPr>
            <a:picLocks noChangeAspect="1" noChangeArrowheads="1"/>
          </p:cNvPicPr>
          <p:nvPr/>
        </p:nvPicPr>
        <p:blipFill>
          <a:blip r:embed="rId4" cstate="print"/>
          <a:srcRect/>
          <a:stretch>
            <a:fillRect/>
          </a:stretch>
        </p:blipFill>
        <p:spPr bwMode="auto">
          <a:xfrm>
            <a:off x="0" y="4500563"/>
            <a:ext cx="2076450" cy="2071687"/>
          </a:xfrm>
          <a:prstGeom prst="rect">
            <a:avLst/>
          </a:prstGeom>
          <a:noFill/>
          <a:ln w="9525">
            <a:noFill/>
            <a:miter lim="800000"/>
            <a:headEnd/>
            <a:tailEnd/>
          </a:ln>
        </p:spPr>
      </p:pic>
      <p:sp>
        <p:nvSpPr>
          <p:cNvPr id="3075" name="3 Marcador de número de diapositiva"/>
          <p:cNvSpPr txBox="1">
            <a:spLocks noGrp="1"/>
          </p:cNvSpPr>
          <p:nvPr/>
        </p:nvSpPr>
        <p:spPr bwMode="auto">
          <a:xfrm>
            <a:off x="6553200" y="6248400"/>
            <a:ext cx="1905000" cy="457200"/>
          </a:xfrm>
          <a:prstGeom prst="rect">
            <a:avLst/>
          </a:prstGeom>
          <a:noFill/>
          <a:ln w="9525">
            <a:noFill/>
            <a:miter lim="800000"/>
            <a:headEnd/>
            <a:tailEnd/>
          </a:ln>
        </p:spPr>
        <p:txBody>
          <a:bodyPr/>
          <a:lstStyle/>
          <a:p>
            <a:pPr algn="r"/>
            <a:fld id="{95600697-301E-41DB-88AC-852D5ADBCF87}" type="slidenum">
              <a:rPr lang="es-ES" sz="1400">
                <a:latin typeface="Times New Roman" pitchFamily="18" charset="0"/>
              </a:rPr>
              <a:pPr algn="r"/>
              <a:t>2</a:t>
            </a:fld>
            <a:endParaRPr lang="es-ES" sz="1400">
              <a:latin typeface="Times New Roman" pitchFamily="18" charset="0"/>
            </a:endParaRPr>
          </a:p>
        </p:txBody>
      </p:sp>
      <p:sp>
        <p:nvSpPr>
          <p:cNvPr id="3076" name="Text Box 4"/>
          <p:cNvSpPr txBox="1">
            <a:spLocks noChangeArrowheads="1"/>
          </p:cNvSpPr>
          <p:nvPr/>
        </p:nvSpPr>
        <p:spPr bwMode="auto">
          <a:xfrm>
            <a:off x="214313" y="285750"/>
            <a:ext cx="4572000" cy="584200"/>
          </a:xfrm>
          <a:prstGeom prst="rect">
            <a:avLst/>
          </a:prstGeom>
          <a:solidFill>
            <a:srgbClr val="FFC000"/>
          </a:solidFill>
          <a:ln w="9525">
            <a:noFill/>
            <a:miter lim="800000"/>
            <a:headEnd/>
            <a:tailEnd/>
          </a:ln>
        </p:spPr>
        <p:txBody>
          <a:bodyPr>
            <a:spAutoFit/>
          </a:bodyPr>
          <a:lstStyle/>
          <a:p>
            <a:pPr>
              <a:spcBef>
                <a:spcPct val="50000"/>
              </a:spcBef>
            </a:pPr>
            <a:r>
              <a:rPr lang="es-ES" sz="1600" b="1" dirty="0">
                <a:latin typeface="Calibri" pitchFamily="34" charset="0"/>
              </a:rPr>
              <a:t> </a:t>
            </a:r>
            <a:r>
              <a:rPr lang="es-ES" sz="1600" dirty="0">
                <a:latin typeface="Calibri" pitchFamily="34" charset="0"/>
              </a:rPr>
              <a:t>ORIGEN DE LA FILOSOFÍA GRIEGA:  PREGUNTA POR LA</a:t>
            </a:r>
            <a:r>
              <a:rPr lang="es-ES" sz="1600" b="1" dirty="0">
                <a:latin typeface="Calibri" pitchFamily="34" charset="0"/>
              </a:rPr>
              <a:t> NATURALEZA O </a:t>
            </a:r>
            <a:r>
              <a:rPr lang="es-ES" sz="1600" b="1" dirty="0" smtClean="0">
                <a:latin typeface="Calibri" pitchFamily="34" charset="0"/>
              </a:rPr>
              <a:t>PHISIS (</a:t>
            </a:r>
            <a:r>
              <a:rPr lang="es-ES" sz="1600" b="1" dirty="0" err="1" smtClean="0">
                <a:latin typeface="Calibri" pitchFamily="34" charset="0"/>
              </a:rPr>
              <a:t>fisis</a:t>
            </a:r>
            <a:r>
              <a:rPr lang="es-ES" sz="1600" b="1" dirty="0" smtClean="0">
                <a:latin typeface="Calibri" pitchFamily="34" charset="0"/>
              </a:rPr>
              <a:t>)</a:t>
            </a:r>
            <a:endParaRPr lang="es-ES" sz="1600" b="1" dirty="0">
              <a:latin typeface="Calibri" pitchFamily="34" charset="0"/>
            </a:endParaRPr>
          </a:p>
        </p:txBody>
      </p:sp>
      <p:sp>
        <p:nvSpPr>
          <p:cNvPr id="3077" name="Text Box 5"/>
          <p:cNvSpPr txBox="1">
            <a:spLocks noChangeArrowheads="1"/>
          </p:cNvSpPr>
          <p:nvPr/>
        </p:nvSpPr>
        <p:spPr bwMode="auto">
          <a:xfrm>
            <a:off x="4286250" y="1500188"/>
            <a:ext cx="3384550" cy="376237"/>
          </a:xfrm>
          <a:prstGeom prst="rect">
            <a:avLst/>
          </a:prstGeom>
          <a:solidFill>
            <a:srgbClr val="FFC000"/>
          </a:solidFill>
          <a:ln w="9525">
            <a:noFill/>
            <a:miter lim="800000"/>
            <a:headEnd/>
            <a:tailEnd/>
          </a:ln>
        </p:spPr>
        <p:txBody>
          <a:bodyPr>
            <a:spAutoFit/>
          </a:bodyPr>
          <a:lstStyle/>
          <a:p>
            <a:pPr>
              <a:spcBef>
                <a:spcPct val="50000"/>
              </a:spcBef>
            </a:pPr>
            <a:r>
              <a:rPr lang="es-ES">
                <a:latin typeface="Calibri" pitchFamily="34" charset="0"/>
              </a:rPr>
              <a:t>PASO DEL</a:t>
            </a:r>
            <a:r>
              <a:rPr lang="es-ES" b="1">
                <a:latin typeface="Calibri" pitchFamily="34" charset="0"/>
              </a:rPr>
              <a:t> MITO</a:t>
            </a:r>
            <a:r>
              <a:rPr lang="es-ES">
                <a:latin typeface="Calibri" pitchFamily="34" charset="0"/>
              </a:rPr>
              <a:t> AL </a:t>
            </a:r>
            <a:r>
              <a:rPr lang="es-ES" b="1">
                <a:latin typeface="Calibri" pitchFamily="34" charset="0"/>
              </a:rPr>
              <a:t>LOGOS</a:t>
            </a:r>
          </a:p>
        </p:txBody>
      </p:sp>
      <p:sp>
        <p:nvSpPr>
          <p:cNvPr id="3078" name="18 CuadroTexto"/>
          <p:cNvSpPr txBox="1">
            <a:spLocks noChangeArrowheads="1"/>
          </p:cNvSpPr>
          <p:nvPr/>
        </p:nvSpPr>
        <p:spPr bwMode="auto">
          <a:xfrm>
            <a:off x="5214938" y="214313"/>
            <a:ext cx="3643312" cy="1200150"/>
          </a:xfrm>
          <a:prstGeom prst="rect">
            <a:avLst/>
          </a:prstGeom>
          <a:noFill/>
          <a:ln w="9525">
            <a:noFill/>
            <a:miter lim="800000"/>
            <a:headEnd/>
            <a:tailEnd/>
          </a:ln>
        </p:spPr>
        <p:txBody>
          <a:bodyPr>
            <a:spAutoFit/>
          </a:bodyPr>
          <a:lstStyle/>
          <a:p>
            <a:r>
              <a:rPr lang="es-ES">
                <a:latin typeface="Calibri" pitchFamily="34" charset="0"/>
              </a:rPr>
              <a:t>La naturaleza es entendida como totalidad, como todo lo existente y también como el modo de ser de cada cosa, su esencia.</a:t>
            </a:r>
          </a:p>
        </p:txBody>
      </p:sp>
      <p:sp>
        <p:nvSpPr>
          <p:cNvPr id="3079" name="19 CuadroTexto"/>
          <p:cNvSpPr txBox="1">
            <a:spLocks noChangeArrowheads="1"/>
          </p:cNvSpPr>
          <p:nvPr/>
        </p:nvSpPr>
        <p:spPr bwMode="auto">
          <a:xfrm>
            <a:off x="1357313" y="1500188"/>
            <a:ext cx="3000375" cy="369887"/>
          </a:xfrm>
          <a:prstGeom prst="rect">
            <a:avLst/>
          </a:prstGeom>
          <a:noFill/>
          <a:ln w="9525">
            <a:noFill/>
            <a:miter lim="800000"/>
            <a:headEnd/>
            <a:tailEnd/>
          </a:ln>
        </p:spPr>
        <p:txBody>
          <a:bodyPr>
            <a:spAutoFit/>
          </a:bodyPr>
          <a:lstStyle/>
          <a:p>
            <a:r>
              <a:rPr lang="es-ES">
                <a:latin typeface="Calibri" pitchFamily="34" charset="0"/>
              </a:rPr>
              <a:t>En el siglo VII a C. se da el </a:t>
            </a:r>
          </a:p>
        </p:txBody>
      </p:sp>
      <p:sp>
        <p:nvSpPr>
          <p:cNvPr id="3080" name="20 CuadroTexto"/>
          <p:cNvSpPr txBox="1">
            <a:spLocks noChangeArrowheads="1"/>
          </p:cNvSpPr>
          <p:nvPr/>
        </p:nvSpPr>
        <p:spPr bwMode="auto">
          <a:xfrm>
            <a:off x="2214563" y="2057400"/>
            <a:ext cx="6215062" cy="5078313"/>
          </a:xfrm>
          <a:prstGeom prst="rect">
            <a:avLst/>
          </a:prstGeom>
          <a:noFill/>
          <a:ln w="9525">
            <a:noFill/>
            <a:miter lim="800000"/>
            <a:headEnd/>
            <a:tailEnd/>
          </a:ln>
        </p:spPr>
        <p:txBody>
          <a:bodyPr>
            <a:spAutoFit/>
          </a:bodyPr>
          <a:lstStyle/>
          <a:p>
            <a:pPr algn="just">
              <a:buFontTx/>
              <a:buBlip>
                <a:blip r:embed="rId5"/>
              </a:buBlip>
            </a:pPr>
            <a:r>
              <a:rPr lang="es-ES" dirty="0">
                <a:solidFill>
                  <a:srgbClr val="C00000"/>
                </a:solidFill>
                <a:latin typeface="Calibri" pitchFamily="34" charset="0"/>
              </a:rPr>
              <a:t> Los mitos son narraciones </a:t>
            </a:r>
            <a:r>
              <a:rPr lang="es-ES" dirty="0" smtClean="0">
                <a:solidFill>
                  <a:srgbClr val="C00000"/>
                </a:solidFill>
                <a:latin typeface="Calibri" pitchFamily="34" charset="0"/>
              </a:rPr>
              <a:t>sobre </a:t>
            </a:r>
            <a:r>
              <a:rPr lang="es-ES" dirty="0">
                <a:solidFill>
                  <a:srgbClr val="C00000"/>
                </a:solidFill>
                <a:latin typeface="Calibri" pitchFamily="34" charset="0"/>
              </a:rPr>
              <a:t>dioses </a:t>
            </a:r>
            <a:r>
              <a:rPr lang="es-ES" dirty="0" smtClean="0">
                <a:solidFill>
                  <a:srgbClr val="C00000"/>
                </a:solidFill>
                <a:latin typeface="Calibri" pitchFamily="34" charset="0"/>
              </a:rPr>
              <a:t>que determinan al hombre  y que </a:t>
            </a:r>
            <a:r>
              <a:rPr lang="es-ES" dirty="0">
                <a:solidFill>
                  <a:srgbClr val="C00000"/>
                </a:solidFill>
                <a:latin typeface="Calibri" pitchFamily="34" charset="0"/>
              </a:rPr>
              <a:t>dan una explicación global de lo existente.</a:t>
            </a:r>
          </a:p>
          <a:p>
            <a:pPr algn="just">
              <a:buFontTx/>
              <a:buBlip>
                <a:blip r:embed="rId5"/>
              </a:buBlip>
            </a:pPr>
            <a:endParaRPr lang="es-ES" dirty="0">
              <a:solidFill>
                <a:srgbClr val="C00000"/>
              </a:solidFill>
              <a:latin typeface="Calibri" pitchFamily="34" charset="0"/>
            </a:endParaRPr>
          </a:p>
          <a:p>
            <a:pPr algn="just">
              <a:buFontTx/>
              <a:buBlip>
                <a:blip r:embed="rId5"/>
              </a:buBlip>
            </a:pPr>
            <a:r>
              <a:rPr lang="es-ES" dirty="0">
                <a:solidFill>
                  <a:srgbClr val="C00000"/>
                </a:solidFill>
                <a:latin typeface="Calibri" pitchFamily="34" charset="0"/>
              </a:rPr>
              <a:t>Se caracteriza por la ultimidad y universalidad de su explicación.</a:t>
            </a:r>
          </a:p>
          <a:p>
            <a:pPr algn="just">
              <a:buFontTx/>
              <a:buBlip>
                <a:blip r:embed="rId5"/>
              </a:buBlip>
            </a:pPr>
            <a:endParaRPr lang="es-ES" dirty="0">
              <a:solidFill>
                <a:srgbClr val="C00000"/>
              </a:solidFill>
              <a:latin typeface="Calibri" pitchFamily="34" charset="0"/>
            </a:endParaRPr>
          </a:p>
          <a:p>
            <a:pPr algn="just">
              <a:buFontTx/>
              <a:buBlip>
                <a:blip r:embed="rId5"/>
              </a:buBlip>
            </a:pPr>
            <a:r>
              <a:rPr lang="es-ES" dirty="0">
                <a:solidFill>
                  <a:srgbClr val="C00000"/>
                </a:solidFill>
                <a:latin typeface="Calibri" pitchFamily="34" charset="0"/>
              </a:rPr>
              <a:t> En el pensamiento mítico se divinizan las fuerzas de la naturaleza.</a:t>
            </a:r>
          </a:p>
          <a:p>
            <a:pPr algn="just">
              <a:buFontTx/>
              <a:buBlip>
                <a:blip r:embed="rId5"/>
              </a:buBlip>
            </a:pPr>
            <a:endParaRPr lang="es-ES" dirty="0">
              <a:solidFill>
                <a:srgbClr val="C00000"/>
              </a:solidFill>
              <a:latin typeface="Calibri" pitchFamily="34" charset="0"/>
            </a:endParaRPr>
          </a:p>
          <a:p>
            <a:pPr algn="just">
              <a:buFontTx/>
              <a:buBlip>
                <a:blip r:embed="rId5"/>
              </a:buBlip>
            </a:pPr>
            <a:r>
              <a:rPr lang="es-ES" dirty="0">
                <a:solidFill>
                  <a:srgbClr val="C00000"/>
                </a:solidFill>
                <a:latin typeface="Calibri" pitchFamily="34" charset="0"/>
              </a:rPr>
              <a:t>La fuerza del mito reside en su asentamiento social y en la tradición oral.</a:t>
            </a:r>
          </a:p>
          <a:p>
            <a:pPr algn="just">
              <a:buFontTx/>
              <a:buBlip>
                <a:blip r:embed="rId5"/>
              </a:buBlip>
            </a:pPr>
            <a:endParaRPr lang="es-ES" dirty="0">
              <a:solidFill>
                <a:srgbClr val="C00000"/>
              </a:solidFill>
              <a:latin typeface="Calibri" pitchFamily="34" charset="0"/>
            </a:endParaRPr>
          </a:p>
          <a:p>
            <a:pPr algn="just">
              <a:buFontTx/>
              <a:buBlip>
                <a:blip r:embed="rId5"/>
              </a:buBlip>
            </a:pPr>
            <a:r>
              <a:rPr lang="es-ES" dirty="0">
                <a:solidFill>
                  <a:srgbClr val="C00000"/>
                </a:solidFill>
                <a:latin typeface="Calibri" pitchFamily="34" charset="0"/>
              </a:rPr>
              <a:t>Todo depende </a:t>
            </a:r>
            <a:r>
              <a:rPr lang="es-ES" dirty="0" smtClean="0">
                <a:solidFill>
                  <a:srgbClr val="C00000"/>
                </a:solidFill>
                <a:latin typeface="Calibri" pitchFamily="34" charset="0"/>
              </a:rPr>
              <a:t>de la voluntad de los dioses. </a:t>
            </a:r>
            <a:r>
              <a:rPr lang="es-ES" dirty="0">
                <a:solidFill>
                  <a:srgbClr val="C00000"/>
                </a:solidFill>
                <a:latin typeface="Calibri" pitchFamily="34" charset="0"/>
              </a:rPr>
              <a:t>No podemos predecir nada, la ciencia es imposible.</a:t>
            </a:r>
          </a:p>
          <a:p>
            <a:pPr algn="just">
              <a:buFontTx/>
              <a:buBlip>
                <a:blip r:embed="rId5"/>
              </a:buBlip>
            </a:pPr>
            <a:endParaRPr lang="es-ES" dirty="0">
              <a:solidFill>
                <a:srgbClr val="C00000"/>
              </a:solidFill>
              <a:latin typeface="Calibri" pitchFamily="34" charset="0"/>
            </a:endParaRPr>
          </a:p>
          <a:p>
            <a:pPr algn="just">
              <a:buFontTx/>
              <a:buBlip>
                <a:blip r:embed="rId5"/>
              </a:buBlip>
            </a:pPr>
            <a:r>
              <a:rPr lang="es-ES" dirty="0">
                <a:solidFill>
                  <a:srgbClr val="C00000"/>
                </a:solidFill>
                <a:latin typeface="Calibri" pitchFamily="34" charset="0"/>
              </a:rPr>
              <a:t> El mundo es un </a:t>
            </a:r>
            <a:r>
              <a:rPr lang="es-ES" dirty="0" smtClean="0">
                <a:solidFill>
                  <a:srgbClr val="C00000"/>
                </a:solidFill>
                <a:latin typeface="Calibri" pitchFamily="34" charset="0"/>
              </a:rPr>
              <a:t>caótico para los humanos pero no para la divinidad.</a:t>
            </a:r>
            <a:endParaRPr lang="es-ES" dirty="0">
              <a:solidFill>
                <a:srgbClr val="C00000"/>
              </a:solidFill>
              <a:latin typeface="Calibri" pitchFamily="34" charset="0"/>
            </a:endParaRPr>
          </a:p>
          <a:p>
            <a:pPr algn="just"/>
            <a:endParaRPr lang="es-ES" dirty="0">
              <a:solidFill>
                <a:schemeClr val="bg2"/>
              </a:solidFill>
              <a:latin typeface="Calibri" pitchFamily="34" charset="0"/>
            </a:endParaRPr>
          </a:p>
        </p:txBody>
      </p:sp>
      <p:sp>
        <p:nvSpPr>
          <p:cNvPr id="3081" name="21 CuadroTexto"/>
          <p:cNvSpPr txBox="1">
            <a:spLocks noChangeArrowheads="1"/>
          </p:cNvSpPr>
          <p:nvPr/>
        </p:nvSpPr>
        <p:spPr bwMode="auto">
          <a:xfrm>
            <a:off x="357188" y="3643313"/>
            <a:ext cx="1714500" cy="646112"/>
          </a:xfrm>
          <a:prstGeom prst="rect">
            <a:avLst/>
          </a:prstGeom>
          <a:solidFill>
            <a:srgbClr val="C00000"/>
          </a:solidFill>
          <a:ln w="9525">
            <a:noFill/>
            <a:miter lim="800000"/>
            <a:headEnd/>
            <a:tailEnd/>
          </a:ln>
        </p:spPr>
        <p:txBody>
          <a:bodyPr>
            <a:spAutoFit/>
          </a:bodyPr>
          <a:lstStyle/>
          <a:p>
            <a:pPr algn="ctr"/>
            <a:r>
              <a:rPr lang="es-ES">
                <a:solidFill>
                  <a:schemeClr val="bg1"/>
                </a:solidFill>
                <a:latin typeface="Calibri" pitchFamily="34" charset="0"/>
              </a:rPr>
              <a:t>Características del mito</a:t>
            </a:r>
          </a:p>
        </p:txBody>
      </p:sp>
      <p:cxnSp>
        <p:nvCxnSpPr>
          <p:cNvPr id="24" name="23 Conector recto"/>
          <p:cNvCxnSpPr/>
          <p:nvPr/>
        </p:nvCxnSpPr>
        <p:spPr>
          <a:xfrm rot="5400000">
            <a:off x="-106362" y="4321175"/>
            <a:ext cx="4500562" cy="1588"/>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6" name="25 Conector recto de flecha"/>
          <p:cNvCxnSpPr>
            <a:stCxn id="3076" idx="2"/>
          </p:cNvCxnSpPr>
          <p:nvPr/>
        </p:nvCxnSpPr>
        <p:spPr>
          <a:xfrm rot="5400000">
            <a:off x="2149475" y="1220788"/>
            <a:ext cx="700087" cy="1588"/>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8" name="27 Conector recto de flecha"/>
          <p:cNvCxnSpPr>
            <a:stCxn id="3076" idx="3"/>
          </p:cNvCxnSpPr>
          <p:nvPr/>
        </p:nvCxnSpPr>
        <p:spPr>
          <a:xfrm flipV="1">
            <a:off x="4786313" y="571500"/>
            <a:ext cx="357187" cy="6350"/>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3000" r="-13000"/>
          </a:stretch>
        </a:blipFill>
        <a:effectLst/>
      </p:bgPr>
    </p:bg>
    <p:spTree>
      <p:nvGrpSpPr>
        <p:cNvPr id="1" name=""/>
        <p:cNvGrpSpPr/>
        <p:nvPr/>
      </p:nvGrpSpPr>
      <p:grpSpPr>
        <a:xfrm>
          <a:off x="0" y="0"/>
          <a:ext cx="0" cy="0"/>
          <a:chOff x="0" y="0"/>
          <a:chExt cx="0" cy="0"/>
        </a:xfrm>
      </p:grpSpPr>
      <p:pic>
        <p:nvPicPr>
          <p:cNvPr id="21506" name="Picture 5" descr="http://limpiezasolarbalear.com/img/esfera.gif"/>
          <p:cNvPicPr>
            <a:picLocks noChangeAspect="1" noChangeArrowheads="1"/>
          </p:cNvPicPr>
          <p:nvPr/>
        </p:nvPicPr>
        <p:blipFill>
          <a:blip r:embed="rId3" cstate="print"/>
          <a:srcRect/>
          <a:stretch>
            <a:fillRect/>
          </a:stretch>
        </p:blipFill>
        <p:spPr bwMode="auto">
          <a:xfrm>
            <a:off x="142875" y="428625"/>
            <a:ext cx="1387475" cy="1358900"/>
          </a:xfrm>
          <a:prstGeom prst="rect">
            <a:avLst/>
          </a:prstGeom>
          <a:noFill/>
          <a:ln w="9525">
            <a:noFill/>
            <a:miter lim="800000"/>
            <a:headEnd/>
            <a:tailEnd/>
          </a:ln>
        </p:spPr>
      </p:pic>
      <p:sp>
        <p:nvSpPr>
          <p:cNvPr id="21507" name="Rectangle 4"/>
          <p:cNvSpPr>
            <a:spLocks noChangeArrowheads="1"/>
          </p:cNvSpPr>
          <p:nvPr/>
        </p:nvSpPr>
        <p:spPr bwMode="auto">
          <a:xfrm>
            <a:off x="1857375" y="0"/>
            <a:ext cx="7143750" cy="7294305"/>
          </a:xfrm>
          <a:prstGeom prst="rect">
            <a:avLst/>
          </a:prstGeom>
          <a:noFill/>
          <a:ln w="9525">
            <a:noFill/>
            <a:miter lim="800000"/>
            <a:headEnd/>
            <a:tailEnd/>
          </a:ln>
        </p:spPr>
        <p:txBody>
          <a:bodyPr>
            <a:spAutoFit/>
          </a:bodyPr>
          <a:lstStyle/>
          <a:p>
            <a:pPr algn="just"/>
            <a:endParaRPr lang="es-ES" dirty="0">
              <a:latin typeface="Calibri" pitchFamily="34" charset="0"/>
            </a:endParaRPr>
          </a:p>
          <a:p>
            <a:pPr algn="just"/>
            <a:r>
              <a:rPr lang="es-ES" b="1" u="sng" dirty="0">
                <a:solidFill>
                  <a:srgbClr val="C00000"/>
                </a:solidFill>
                <a:latin typeface="Calibri" pitchFamily="34" charset="0"/>
              </a:rPr>
              <a:t>Eterno</a:t>
            </a:r>
            <a:r>
              <a:rPr lang="es-ES" dirty="0">
                <a:solidFill>
                  <a:srgbClr val="C00000"/>
                </a:solidFill>
                <a:latin typeface="Calibri" pitchFamily="34" charset="0"/>
              </a:rPr>
              <a:t>: </a:t>
            </a:r>
            <a:r>
              <a:rPr lang="es-ES" dirty="0">
                <a:latin typeface="Calibri" pitchFamily="34" charset="0"/>
              </a:rPr>
              <a:t>el Ser debe ser eterno, porque si no lo fuera tendría un comienzo, y antes de este comienzo existiría el no ser, y decir que existe (es) el no ser es una contradicción. </a:t>
            </a:r>
            <a:r>
              <a:rPr lang="es-ES" dirty="0" err="1">
                <a:latin typeface="Calibri" pitchFamily="34" charset="0"/>
              </a:rPr>
              <a:t>Parménides</a:t>
            </a:r>
            <a:r>
              <a:rPr lang="es-ES" dirty="0">
                <a:latin typeface="Calibri" pitchFamily="34" charset="0"/>
              </a:rPr>
              <a:t> concebía al ser como eterno y de forma esférica.</a:t>
            </a:r>
          </a:p>
          <a:p>
            <a:pPr algn="just"/>
            <a:r>
              <a:rPr lang="es-ES" dirty="0">
                <a:solidFill>
                  <a:srgbClr val="C00000"/>
                </a:solidFill>
                <a:latin typeface="Calibri" pitchFamily="34" charset="0"/>
              </a:rPr>
              <a:t> </a:t>
            </a:r>
          </a:p>
          <a:p>
            <a:pPr algn="just"/>
            <a:r>
              <a:rPr lang="es-ES" b="1" u="sng" dirty="0">
                <a:solidFill>
                  <a:srgbClr val="C00000"/>
                </a:solidFill>
                <a:latin typeface="Calibri" pitchFamily="34" charset="0"/>
              </a:rPr>
              <a:t>Continuo</a:t>
            </a:r>
            <a:r>
              <a:rPr lang="es-ES" dirty="0">
                <a:solidFill>
                  <a:srgbClr val="C00000"/>
                </a:solidFill>
                <a:latin typeface="Calibri" pitchFamily="34" charset="0"/>
              </a:rPr>
              <a:t>: </a:t>
            </a:r>
            <a:r>
              <a:rPr lang="es-ES" dirty="0">
                <a:latin typeface="Calibri" pitchFamily="34" charset="0"/>
              </a:rPr>
              <a:t>el Ser debe ser absolutamente continuo o compacto, porque lo contrario sería admitir la existencia de espacios vacíos, es decir de algo que no es. </a:t>
            </a:r>
          </a:p>
          <a:p>
            <a:pPr algn="just"/>
            <a:endParaRPr lang="es-ES" dirty="0">
              <a:latin typeface="Calibri" pitchFamily="34" charset="0"/>
            </a:endParaRPr>
          </a:p>
          <a:p>
            <a:pPr algn="just"/>
            <a:r>
              <a:rPr lang="es-ES" b="1" u="sng" dirty="0">
                <a:solidFill>
                  <a:srgbClr val="C00000"/>
                </a:solidFill>
                <a:latin typeface="Calibri" pitchFamily="34" charset="0"/>
              </a:rPr>
              <a:t>Único</a:t>
            </a:r>
            <a:r>
              <a:rPr lang="es-ES" dirty="0">
                <a:solidFill>
                  <a:srgbClr val="C00000"/>
                </a:solidFill>
                <a:latin typeface="Calibri" pitchFamily="34" charset="0"/>
              </a:rPr>
              <a:t>: </a:t>
            </a:r>
            <a:r>
              <a:rPr lang="es-ES" dirty="0">
                <a:latin typeface="Calibri" pitchFamily="34" charset="0"/>
              </a:rPr>
              <a:t>si el Ser fuera plural cada cosa </a:t>
            </a:r>
            <a:r>
              <a:rPr lang="es-ES" dirty="0" smtClean="0">
                <a:latin typeface="Calibri" pitchFamily="34" charset="0"/>
              </a:rPr>
              <a:t>seria  </a:t>
            </a:r>
            <a:r>
              <a:rPr lang="es-ES" dirty="0">
                <a:latin typeface="Calibri" pitchFamily="34" charset="0"/>
              </a:rPr>
              <a:t>diferente porque precisamente no es lo que son las demás cosas. Nuevamente nos veríamos obligados a admitir el no ser. Para </a:t>
            </a:r>
            <a:r>
              <a:rPr lang="es-ES" dirty="0" err="1">
                <a:latin typeface="Calibri" pitchFamily="34" charset="0"/>
              </a:rPr>
              <a:t>Parménides</a:t>
            </a:r>
            <a:r>
              <a:rPr lang="es-ES" dirty="0">
                <a:latin typeface="Calibri" pitchFamily="34" charset="0"/>
              </a:rPr>
              <a:t> la variedad de este mundo cambiante debe ser una ilusión de los sentidos, no algo que realmente exista. </a:t>
            </a:r>
          </a:p>
          <a:p>
            <a:pPr algn="just"/>
            <a:endParaRPr lang="es-ES" dirty="0">
              <a:latin typeface="Calibri" pitchFamily="34" charset="0"/>
            </a:endParaRPr>
          </a:p>
          <a:p>
            <a:pPr algn="just"/>
            <a:r>
              <a:rPr lang="es-ES" b="1" u="sng" dirty="0">
                <a:solidFill>
                  <a:srgbClr val="C00000"/>
                </a:solidFill>
                <a:latin typeface="Calibri" pitchFamily="34" charset="0"/>
              </a:rPr>
              <a:t>Inmóvil</a:t>
            </a:r>
            <a:r>
              <a:rPr lang="es-ES" dirty="0">
                <a:solidFill>
                  <a:srgbClr val="C00000"/>
                </a:solidFill>
                <a:latin typeface="Calibri" pitchFamily="34" charset="0"/>
              </a:rPr>
              <a:t>. </a:t>
            </a:r>
            <a:r>
              <a:rPr lang="es-ES" dirty="0">
                <a:latin typeface="Calibri" pitchFamily="34" charset="0"/>
              </a:rPr>
              <a:t>Este es un atributo del Ser que se desprende de los dos atributos anteriores, la continuidad y la unicidad. Para que haya movimiento debe haber espacios vacíos, y esto desde el punto de vista lógico no es posible. </a:t>
            </a:r>
          </a:p>
          <a:p>
            <a:pPr algn="just"/>
            <a:endParaRPr lang="es-ES" dirty="0">
              <a:latin typeface="Calibri" pitchFamily="34" charset="0"/>
            </a:endParaRPr>
          </a:p>
          <a:p>
            <a:pPr algn="just"/>
            <a:r>
              <a:rPr lang="es-ES" b="1" u="sng" dirty="0">
                <a:solidFill>
                  <a:srgbClr val="C00000"/>
                </a:solidFill>
                <a:latin typeface="Calibri" pitchFamily="34" charset="0"/>
              </a:rPr>
              <a:t>Limitado. </a:t>
            </a:r>
            <a:r>
              <a:rPr lang="es-ES" dirty="0">
                <a:latin typeface="Calibri" pitchFamily="34" charset="0"/>
              </a:rPr>
              <a:t>Pues de nada es indigente.</a:t>
            </a:r>
          </a:p>
          <a:p>
            <a:pPr algn="just"/>
            <a:endParaRPr lang="es-ES" dirty="0">
              <a:latin typeface="Calibri" pitchFamily="34" charset="0"/>
            </a:endParaRPr>
          </a:p>
          <a:p>
            <a:pPr algn="just"/>
            <a:r>
              <a:rPr lang="es-ES" b="1" u="sng" dirty="0">
                <a:solidFill>
                  <a:srgbClr val="C00000"/>
                </a:solidFill>
                <a:latin typeface="Calibri" pitchFamily="34" charset="0"/>
              </a:rPr>
              <a:t>Indivisible. </a:t>
            </a:r>
            <a:r>
              <a:rPr lang="es-ES" dirty="0">
                <a:latin typeface="Calibri" pitchFamily="34" charset="0"/>
              </a:rPr>
              <a:t>Necesitaríamos el vacio para que esto pudiera ser.</a:t>
            </a:r>
          </a:p>
          <a:p>
            <a:pPr algn="just"/>
            <a:endParaRPr lang="es-ES" dirty="0">
              <a:latin typeface="Times New Roman" pitchFamily="18" charset="0"/>
            </a:endParaRPr>
          </a:p>
          <a:p>
            <a:endParaRPr lang="es-ES" dirty="0">
              <a:latin typeface="Times New Roman" pitchFamily="18" charset="0"/>
            </a:endParaRPr>
          </a:p>
          <a:p>
            <a:r>
              <a:rPr lang="es-ES" dirty="0">
                <a:latin typeface="Times New Roman" pitchFamily="18" charset="0"/>
              </a:rPr>
              <a:t>.</a:t>
            </a:r>
            <a:br>
              <a:rPr lang="es-ES" dirty="0">
                <a:latin typeface="Times New Roman" pitchFamily="18" charset="0"/>
              </a:rPr>
            </a:br>
            <a:endParaRPr lang="es-ES" dirty="0">
              <a:latin typeface="Times New Roman" pitchFamily="18" charset="0"/>
            </a:endParaRPr>
          </a:p>
        </p:txBody>
      </p:sp>
      <p:sp>
        <p:nvSpPr>
          <p:cNvPr id="21508" name="4 CuadroTexto"/>
          <p:cNvSpPr txBox="1">
            <a:spLocks noChangeArrowheads="1"/>
          </p:cNvSpPr>
          <p:nvPr/>
        </p:nvSpPr>
        <p:spPr bwMode="auto">
          <a:xfrm>
            <a:off x="0" y="2643188"/>
            <a:ext cx="1785938" cy="646112"/>
          </a:xfrm>
          <a:prstGeom prst="rect">
            <a:avLst/>
          </a:prstGeom>
          <a:solidFill>
            <a:srgbClr val="C00000"/>
          </a:solidFill>
          <a:ln w="9525">
            <a:noFill/>
            <a:miter lim="800000"/>
            <a:headEnd/>
            <a:tailEnd/>
          </a:ln>
        </p:spPr>
        <p:txBody>
          <a:bodyPr>
            <a:spAutoFit/>
          </a:bodyPr>
          <a:lstStyle/>
          <a:p>
            <a:pPr algn="ctr"/>
            <a:r>
              <a:rPr lang="es-ES">
                <a:solidFill>
                  <a:schemeClr val="bg1"/>
                </a:solidFill>
                <a:latin typeface="Calibri" pitchFamily="34" charset="0"/>
              </a:rPr>
              <a:t>Características del ser</a:t>
            </a:r>
          </a:p>
        </p:txBody>
      </p:sp>
      <p:cxnSp>
        <p:nvCxnSpPr>
          <p:cNvPr id="7" name="6 Conector recto"/>
          <p:cNvCxnSpPr/>
          <p:nvPr/>
        </p:nvCxnSpPr>
        <p:spPr>
          <a:xfrm rot="16200000" flipH="1">
            <a:off x="-1321593" y="3464719"/>
            <a:ext cx="6286500" cy="71437"/>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21510" name="Picture 5" descr="http://www.librosgratis.org/files/2008/11/298927-150x150.jpg"/>
          <p:cNvPicPr>
            <a:picLocks noChangeAspect="1" noChangeArrowheads="1"/>
          </p:cNvPicPr>
          <p:nvPr/>
        </p:nvPicPr>
        <p:blipFill>
          <a:blip r:embed="rId4" cstate="print"/>
          <a:srcRect/>
          <a:stretch>
            <a:fillRect/>
          </a:stretch>
        </p:blipFill>
        <p:spPr bwMode="auto">
          <a:xfrm>
            <a:off x="71438" y="4572000"/>
            <a:ext cx="1714500" cy="1714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pSp>
        <p:nvGrpSpPr>
          <p:cNvPr id="22530" name="19 Grupo"/>
          <p:cNvGrpSpPr>
            <a:grpSpLocks/>
          </p:cNvGrpSpPr>
          <p:nvPr/>
        </p:nvGrpSpPr>
        <p:grpSpPr bwMode="auto">
          <a:xfrm>
            <a:off x="71438" y="357188"/>
            <a:ext cx="8715375" cy="6103937"/>
            <a:chOff x="71406" y="357166"/>
            <a:chExt cx="8715436" cy="6103711"/>
          </a:xfrm>
        </p:grpSpPr>
        <p:sp>
          <p:nvSpPr>
            <p:cNvPr id="22531" name="3 CuadroTexto"/>
            <p:cNvSpPr txBox="1">
              <a:spLocks noChangeArrowheads="1"/>
            </p:cNvSpPr>
            <p:nvPr/>
          </p:nvSpPr>
          <p:spPr bwMode="auto">
            <a:xfrm>
              <a:off x="71406" y="357166"/>
              <a:ext cx="2285984" cy="923330"/>
            </a:xfrm>
            <a:prstGeom prst="rect">
              <a:avLst/>
            </a:prstGeom>
            <a:solidFill>
              <a:srgbClr val="C00000"/>
            </a:solidFill>
            <a:ln w="9525">
              <a:noFill/>
              <a:miter lim="800000"/>
              <a:headEnd/>
              <a:tailEnd/>
            </a:ln>
          </p:spPr>
          <p:txBody>
            <a:bodyPr>
              <a:spAutoFit/>
            </a:bodyPr>
            <a:lstStyle/>
            <a:p>
              <a:pPr algn="ctr"/>
              <a:r>
                <a:rPr lang="es-ES">
                  <a:solidFill>
                    <a:schemeClr val="bg1"/>
                  </a:solidFill>
                  <a:latin typeface="Calibri" pitchFamily="34" charset="0"/>
                </a:rPr>
                <a:t>Panorama del conocimiento tras Parménides</a:t>
              </a:r>
            </a:p>
          </p:txBody>
        </p:sp>
        <p:grpSp>
          <p:nvGrpSpPr>
            <p:cNvPr id="22532" name="15 Grupo"/>
            <p:cNvGrpSpPr>
              <a:grpSpLocks/>
            </p:cNvGrpSpPr>
            <p:nvPr/>
          </p:nvGrpSpPr>
          <p:grpSpPr bwMode="auto">
            <a:xfrm>
              <a:off x="2357422" y="785775"/>
              <a:ext cx="6429420" cy="5078125"/>
              <a:chOff x="2357422" y="500023"/>
              <a:chExt cx="6429420" cy="5078125"/>
            </a:xfrm>
          </p:grpSpPr>
          <p:sp>
            <p:nvSpPr>
              <p:cNvPr id="5" name="4 CuadroTexto"/>
              <p:cNvSpPr txBox="1"/>
              <p:nvPr/>
            </p:nvSpPr>
            <p:spPr>
              <a:xfrm>
                <a:off x="2786050" y="500023"/>
                <a:ext cx="6000792" cy="5078125"/>
              </a:xfrm>
              <a:prstGeom prst="rect">
                <a:avLst/>
              </a:prstGeom>
              <a:noFill/>
            </p:spPr>
            <p:txBody>
              <a:bodyPr>
                <a:spAutoFit/>
              </a:bodyPr>
              <a:lstStyle/>
              <a:p>
                <a:pPr algn="just" fontAlgn="auto">
                  <a:spcBef>
                    <a:spcPts val="0"/>
                  </a:spcBef>
                  <a:spcAft>
                    <a:spcPts val="0"/>
                  </a:spcAft>
                  <a:buFontTx/>
                  <a:buBlip>
                    <a:blip r:embed="rId3"/>
                  </a:buBlip>
                  <a:defRPr/>
                </a:pPr>
                <a:r>
                  <a:rPr lang="es-ES" dirty="0">
                    <a:latin typeface="+mn-lt"/>
                  </a:rPr>
                  <a:t> La filosofía de </a:t>
                </a:r>
                <a:r>
                  <a:rPr lang="es-ES" dirty="0" err="1">
                    <a:latin typeface="+mn-lt"/>
                  </a:rPr>
                  <a:t>Parménides</a:t>
                </a:r>
                <a:r>
                  <a:rPr lang="es-ES" dirty="0">
                    <a:latin typeface="+mn-lt"/>
                  </a:rPr>
                  <a:t> demuele los cimientos de toda la filosofía anterior:</a:t>
                </a:r>
              </a:p>
              <a:p>
                <a:pPr algn="just" fontAlgn="auto">
                  <a:spcBef>
                    <a:spcPts val="0"/>
                  </a:spcBef>
                  <a:spcAft>
                    <a:spcPts val="0"/>
                  </a:spcAft>
                  <a:buFont typeface="Arial" pitchFamily="34" charset="0"/>
                  <a:buChar char="•"/>
                  <a:defRPr/>
                </a:pPr>
                <a:endParaRPr lang="es-ES" dirty="0">
                  <a:latin typeface="+mn-lt"/>
                </a:endParaRPr>
              </a:p>
              <a:p>
                <a:pPr lvl="1" algn="just" fontAlgn="auto">
                  <a:spcBef>
                    <a:spcPts val="0"/>
                  </a:spcBef>
                  <a:spcAft>
                    <a:spcPts val="0"/>
                  </a:spcAft>
                  <a:buClr>
                    <a:srgbClr val="FFC000"/>
                  </a:buClr>
                  <a:buFont typeface="Wingdings" pitchFamily="2" charset="2"/>
                  <a:buChar char="Ø"/>
                  <a:defRPr/>
                </a:pPr>
                <a:r>
                  <a:rPr lang="es-ES" dirty="0">
                    <a:latin typeface="+mn-lt"/>
                  </a:rPr>
                  <a:t> Niega el vacio, el tiempo y la pluralidad, contra los pitagóricos y Heráclito.</a:t>
                </a:r>
              </a:p>
              <a:p>
                <a:pPr lvl="1" algn="just" fontAlgn="auto">
                  <a:spcBef>
                    <a:spcPts val="0"/>
                  </a:spcBef>
                  <a:spcAft>
                    <a:spcPts val="0"/>
                  </a:spcAft>
                  <a:buClr>
                    <a:srgbClr val="FFC000"/>
                  </a:buClr>
                  <a:buFont typeface="Wingdings" pitchFamily="2" charset="2"/>
                  <a:buChar char="Ø"/>
                  <a:defRPr/>
                </a:pPr>
                <a:r>
                  <a:rPr lang="es-ES" dirty="0">
                    <a:latin typeface="+mn-lt"/>
                  </a:rPr>
                  <a:t> El cambio y el movimiento son ilusorios, contra Heráclito.</a:t>
                </a:r>
              </a:p>
              <a:p>
                <a:pPr lvl="1" algn="just" fontAlgn="auto">
                  <a:spcBef>
                    <a:spcPts val="0"/>
                  </a:spcBef>
                  <a:spcAft>
                    <a:spcPts val="0"/>
                  </a:spcAft>
                  <a:buClr>
                    <a:srgbClr val="FFC000"/>
                  </a:buClr>
                  <a:buFont typeface="Wingdings" pitchFamily="2" charset="2"/>
                  <a:buChar char="Ø"/>
                  <a:defRPr/>
                </a:pPr>
                <a:r>
                  <a:rPr lang="es-ES" dirty="0">
                    <a:latin typeface="+mn-lt"/>
                  </a:rPr>
                  <a:t> Niega, contra los pitagóricos, cualquier tipo de dualismo.</a:t>
                </a:r>
              </a:p>
              <a:p>
                <a:pPr algn="just" fontAlgn="auto">
                  <a:spcBef>
                    <a:spcPts val="0"/>
                  </a:spcBef>
                  <a:spcAft>
                    <a:spcPts val="0"/>
                  </a:spcAft>
                  <a:buClr>
                    <a:srgbClr val="FFC000"/>
                  </a:buClr>
                  <a:buFont typeface="Wingdings" pitchFamily="2" charset="2"/>
                  <a:buChar char="Ø"/>
                  <a:defRPr/>
                </a:pPr>
                <a:endParaRPr lang="es-ES" dirty="0">
                  <a:latin typeface="+mn-lt"/>
                </a:endParaRPr>
              </a:p>
              <a:p>
                <a:pPr marL="342900" indent="-342900" algn="just" fontAlgn="auto">
                  <a:spcBef>
                    <a:spcPts val="0"/>
                  </a:spcBef>
                  <a:spcAft>
                    <a:spcPts val="0"/>
                  </a:spcAft>
                  <a:buClr>
                    <a:srgbClr val="FFC000"/>
                  </a:buClr>
                  <a:buFontTx/>
                  <a:buBlip>
                    <a:blip r:embed="rId3"/>
                  </a:buBlip>
                  <a:defRPr/>
                </a:pPr>
                <a:r>
                  <a:rPr lang="es-ES" dirty="0">
                    <a:latin typeface="+mn-lt"/>
                  </a:rPr>
                  <a:t> El ser del que habla es la realidad o el mundo. </a:t>
                </a:r>
                <a:r>
                  <a:rPr lang="es-ES" dirty="0" err="1">
                    <a:latin typeface="+mn-lt"/>
                  </a:rPr>
                  <a:t>Parménides</a:t>
                </a:r>
                <a:r>
                  <a:rPr lang="es-ES" dirty="0">
                    <a:latin typeface="+mn-lt"/>
                  </a:rPr>
                  <a:t> podía sino concebirlo como algo corpóreo. El mundo es pues: compacto, </a:t>
                </a:r>
                <a:r>
                  <a:rPr lang="es-ES" dirty="0" err="1" smtClean="0">
                    <a:latin typeface="+mn-lt"/>
                  </a:rPr>
                  <a:t>inengendrado</a:t>
                </a:r>
                <a:r>
                  <a:rPr lang="es-ES" dirty="0">
                    <a:latin typeface="+mn-lt"/>
                  </a:rPr>
                  <a:t>, imperecedero, inmóvil… “Como una esfera bien redondeada”.</a:t>
                </a:r>
              </a:p>
              <a:p>
                <a:pPr marL="342900" indent="-342900" algn="just" fontAlgn="auto">
                  <a:spcBef>
                    <a:spcPts val="0"/>
                  </a:spcBef>
                  <a:spcAft>
                    <a:spcPts val="0"/>
                  </a:spcAft>
                  <a:buClr>
                    <a:srgbClr val="FFC000"/>
                  </a:buClr>
                  <a:defRPr/>
                </a:pPr>
                <a:r>
                  <a:rPr lang="es-ES" dirty="0">
                    <a:latin typeface="+mn-lt"/>
                  </a:rPr>
                  <a:t> </a:t>
                </a:r>
              </a:p>
              <a:p>
                <a:pPr marL="342900" indent="-342900" algn="just" fontAlgn="auto">
                  <a:spcBef>
                    <a:spcPts val="0"/>
                  </a:spcBef>
                  <a:spcAft>
                    <a:spcPts val="0"/>
                  </a:spcAft>
                  <a:buClr>
                    <a:srgbClr val="FFC000"/>
                  </a:buClr>
                  <a:buFontTx/>
                  <a:buBlip>
                    <a:blip r:embed="rId3"/>
                  </a:buBlip>
                  <a:defRPr/>
                </a:pPr>
                <a:r>
                  <a:rPr lang="es-ES" dirty="0">
                    <a:latin typeface="+mn-lt"/>
                  </a:rPr>
                  <a:t>Introduce la distinción entre verdad y apariencia (</a:t>
                </a:r>
                <a:r>
                  <a:rPr lang="es-ES" dirty="0" err="1">
                    <a:latin typeface="+mn-lt"/>
                  </a:rPr>
                  <a:t>doxa</a:t>
                </a:r>
                <a:r>
                  <a:rPr lang="es-ES" dirty="0">
                    <a:latin typeface="+mn-lt"/>
                  </a:rPr>
                  <a:t> y </a:t>
                </a:r>
                <a:r>
                  <a:rPr lang="es-ES" dirty="0" err="1">
                    <a:latin typeface="+mn-lt"/>
                  </a:rPr>
                  <a:t>episteme</a:t>
                </a:r>
                <a:r>
                  <a:rPr lang="es-ES" dirty="0">
                    <a:latin typeface="+mn-lt"/>
                  </a:rPr>
                  <a:t>)</a:t>
                </a:r>
              </a:p>
              <a:p>
                <a:pPr lvl="1" algn="just" fontAlgn="auto">
                  <a:spcBef>
                    <a:spcPts val="0"/>
                  </a:spcBef>
                  <a:spcAft>
                    <a:spcPts val="0"/>
                  </a:spcAft>
                  <a:buClr>
                    <a:srgbClr val="FFC000"/>
                  </a:buClr>
                  <a:buFont typeface="Wingdings" pitchFamily="2" charset="2"/>
                  <a:buChar char="Ø"/>
                  <a:defRPr/>
                </a:pPr>
                <a:endParaRPr lang="es-ES" dirty="0">
                  <a:latin typeface="+mn-lt"/>
                </a:endParaRPr>
              </a:p>
            </p:txBody>
          </p:sp>
          <p:cxnSp>
            <p:nvCxnSpPr>
              <p:cNvPr id="7" name="6 Conector recto"/>
              <p:cNvCxnSpPr/>
              <p:nvPr/>
            </p:nvCxnSpPr>
            <p:spPr>
              <a:xfrm rot="16200000" flipH="1">
                <a:off x="249302" y="2893883"/>
                <a:ext cx="4287678" cy="71437"/>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 name="10 Conector recto de flecha"/>
              <p:cNvCxnSpPr/>
              <p:nvPr/>
            </p:nvCxnSpPr>
            <p:spPr>
              <a:xfrm>
                <a:off x="2357422" y="785762"/>
                <a:ext cx="500065" cy="1587"/>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12 Conector recto de flecha"/>
              <p:cNvCxnSpPr/>
              <p:nvPr/>
            </p:nvCxnSpPr>
            <p:spPr>
              <a:xfrm>
                <a:off x="2428859" y="3428852"/>
                <a:ext cx="357191" cy="1588"/>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14 Conector recto de flecha"/>
              <p:cNvCxnSpPr/>
              <p:nvPr/>
            </p:nvCxnSpPr>
            <p:spPr>
              <a:xfrm>
                <a:off x="2428859" y="5073441"/>
                <a:ext cx="428628" cy="1588"/>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pic>
          <p:nvPicPr>
            <p:cNvPr id="22533" name="Picture 9" descr="http://www.davemckay.co.uk/philosophy/parmenides/parmenides.jpg"/>
            <p:cNvPicPr>
              <a:picLocks noChangeAspect="1" noChangeArrowheads="1"/>
            </p:cNvPicPr>
            <p:nvPr/>
          </p:nvPicPr>
          <p:blipFill>
            <a:blip r:embed="rId4" cstate="print"/>
            <a:srcRect/>
            <a:stretch>
              <a:fillRect/>
            </a:stretch>
          </p:blipFill>
          <p:spPr bwMode="auto">
            <a:xfrm>
              <a:off x="357158" y="1643050"/>
              <a:ext cx="1643074" cy="4817827"/>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6" name="25 Rectángulo"/>
          <p:cNvSpPr/>
          <p:nvPr/>
        </p:nvSpPr>
        <p:spPr>
          <a:xfrm>
            <a:off x="357188" y="2286000"/>
            <a:ext cx="2143125" cy="278606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23555" name="10 CuadroTexto"/>
          <p:cNvSpPr txBox="1">
            <a:spLocks noChangeArrowheads="1"/>
          </p:cNvSpPr>
          <p:nvPr/>
        </p:nvSpPr>
        <p:spPr bwMode="auto">
          <a:xfrm>
            <a:off x="357188" y="285750"/>
            <a:ext cx="3000375" cy="461963"/>
          </a:xfrm>
          <a:prstGeom prst="rect">
            <a:avLst/>
          </a:prstGeom>
          <a:solidFill>
            <a:srgbClr val="FFC000"/>
          </a:solidFill>
          <a:ln w="9525">
            <a:noFill/>
            <a:miter lim="800000"/>
            <a:headEnd/>
            <a:tailEnd/>
          </a:ln>
        </p:spPr>
        <p:txBody>
          <a:bodyPr>
            <a:spAutoFit/>
          </a:bodyPr>
          <a:lstStyle/>
          <a:p>
            <a:r>
              <a:rPr lang="es-ES" sz="2400">
                <a:latin typeface="Calibri" pitchFamily="34" charset="0"/>
              </a:rPr>
              <a:t>ZENÓN DE ELEA</a:t>
            </a:r>
          </a:p>
        </p:txBody>
      </p:sp>
      <p:pic>
        <p:nvPicPr>
          <p:cNvPr id="23556" name="Picture 2" descr="http://noumenoides.files.wordpress.com/2009/02/zenon2.jpg"/>
          <p:cNvPicPr>
            <a:picLocks noChangeAspect="1" noChangeArrowheads="1"/>
          </p:cNvPicPr>
          <p:nvPr/>
        </p:nvPicPr>
        <p:blipFill>
          <a:blip r:embed="rId3" cstate="print"/>
          <a:srcRect/>
          <a:stretch>
            <a:fillRect/>
          </a:stretch>
        </p:blipFill>
        <p:spPr bwMode="auto">
          <a:xfrm>
            <a:off x="7358063" y="714375"/>
            <a:ext cx="1643062" cy="2825750"/>
          </a:xfrm>
          <a:prstGeom prst="rect">
            <a:avLst/>
          </a:prstGeom>
          <a:noFill/>
          <a:ln w="9525">
            <a:noFill/>
            <a:miter lim="800000"/>
            <a:headEnd/>
            <a:tailEnd/>
          </a:ln>
        </p:spPr>
      </p:pic>
      <p:sp>
        <p:nvSpPr>
          <p:cNvPr id="23557" name="13 Rectángulo"/>
          <p:cNvSpPr>
            <a:spLocks noChangeArrowheads="1"/>
          </p:cNvSpPr>
          <p:nvPr/>
        </p:nvSpPr>
        <p:spPr bwMode="auto">
          <a:xfrm>
            <a:off x="3429000" y="285750"/>
            <a:ext cx="1390650" cy="369888"/>
          </a:xfrm>
          <a:prstGeom prst="rect">
            <a:avLst/>
          </a:prstGeom>
          <a:noFill/>
          <a:ln w="9525">
            <a:noFill/>
            <a:miter lim="800000"/>
            <a:headEnd/>
            <a:tailEnd/>
          </a:ln>
        </p:spPr>
        <p:txBody>
          <a:bodyPr wrap="none">
            <a:spAutoFit/>
          </a:bodyPr>
          <a:lstStyle/>
          <a:p>
            <a:r>
              <a:rPr lang="es-ES" b="1">
                <a:solidFill>
                  <a:srgbClr val="C00000"/>
                </a:solidFill>
                <a:latin typeface="Calibri" pitchFamily="34" charset="0"/>
              </a:rPr>
              <a:t>490-430 aC</a:t>
            </a:r>
          </a:p>
        </p:txBody>
      </p:sp>
      <p:sp>
        <p:nvSpPr>
          <p:cNvPr id="23558" name="14 Rectángulo"/>
          <p:cNvSpPr>
            <a:spLocks noChangeArrowheads="1"/>
          </p:cNvSpPr>
          <p:nvPr/>
        </p:nvSpPr>
        <p:spPr bwMode="auto">
          <a:xfrm>
            <a:off x="285750" y="857250"/>
            <a:ext cx="6858000" cy="1200150"/>
          </a:xfrm>
          <a:prstGeom prst="rect">
            <a:avLst/>
          </a:prstGeom>
          <a:noFill/>
          <a:ln w="9525">
            <a:noFill/>
            <a:miter lim="800000"/>
            <a:headEnd/>
            <a:tailEnd/>
          </a:ln>
        </p:spPr>
        <p:txBody>
          <a:bodyPr>
            <a:spAutoFit/>
          </a:bodyPr>
          <a:lstStyle/>
          <a:p>
            <a:pPr algn="just"/>
            <a:r>
              <a:rPr lang="es-ES" b="1">
                <a:latin typeface="Calibri" pitchFamily="34" charset="0"/>
              </a:rPr>
              <a:t>Zenon de Elea </a:t>
            </a:r>
            <a:r>
              <a:rPr lang="es-ES">
                <a:latin typeface="Calibri" pitchFamily="34" charset="0"/>
              </a:rPr>
              <a:t>discípulo de Parménides famoso por sus paradojas con las que intentó defender las tesis de su maestro, sobre todo las de la unidad y la inmovilidad del ser. Fue el inventor de la demostración por reducción al absurdo .</a:t>
            </a:r>
          </a:p>
        </p:txBody>
      </p:sp>
      <p:sp>
        <p:nvSpPr>
          <p:cNvPr id="23559" name="15 Rectángulo"/>
          <p:cNvSpPr>
            <a:spLocks noChangeArrowheads="1"/>
          </p:cNvSpPr>
          <p:nvPr/>
        </p:nvSpPr>
        <p:spPr bwMode="auto">
          <a:xfrm>
            <a:off x="500063" y="5286375"/>
            <a:ext cx="2238375" cy="646113"/>
          </a:xfrm>
          <a:prstGeom prst="rect">
            <a:avLst/>
          </a:prstGeom>
          <a:solidFill>
            <a:srgbClr val="C00000"/>
          </a:solidFill>
          <a:ln w="9525">
            <a:noFill/>
            <a:miter lim="800000"/>
            <a:headEnd/>
            <a:tailEnd/>
          </a:ln>
        </p:spPr>
        <p:txBody>
          <a:bodyPr>
            <a:spAutoFit/>
          </a:bodyPr>
          <a:lstStyle/>
          <a:p>
            <a:pPr algn="ctr"/>
            <a:r>
              <a:rPr lang="es-ES">
                <a:solidFill>
                  <a:schemeClr val="bg1"/>
                </a:solidFill>
                <a:latin typeface="Calibri" pitchFamily="34" charset="0"/>
              </a:rPr>
              <a:t>Sus principales argumentos </a:t>
            </a:r>
          </a:p>
        </p:txBody>
      </p:sp>
      <p:sp>
        <p:nvSpPr>
          <p:cNvPr id="23560" name="16 Rectángulo"/>
          <p:cNvSpPr>
            <a:spLocks noChangeArrowheads="1"/>
          </p:cNvSpPr>
          <p:nvPr/>
        </p:nvSpPr>
        <p:spPr bwMode="auto">
          <a:xfrm>
            <a:off x="3214688" y="4572000"/>
            <a:ext cx="5929312" cy="2032000"/>
          </a:xfrm>
          <a:prstGeom prst="rect">
            <a:avLst/>
          </a:prstGeom>
          <a:noFill/>
          <a:ln w="9525">
            <a:noFill/>
            <a:miter lim="800000"/>
            <a:headEnd/>
            <a:tailEnd/>
          </a:ln>
        </p:spPr>
        <p:txBody>
          <a:bodyPr>
            <a:spAutoFit/>
          </a:bodyPr>
          <a:lstStyle/>
          <a:p>
            <a:r>
              <a:rPr lang="es-ES">
                <a:latin typeface="Calibri" pitchFamily="34" charset="0"/>
              </a:rPr>
              <a:t>Contra la pluralidad como estructura de lo real. </a:t>
            </a:r>
          </a:p>
          <a:p>
            <a:r>
              <a:rPr lang="es-ES">
                <a:latin typeface="Calibri" pitchFamily="34" charset="0"/>
              </a:rPr>
              <a:t> </a:t>
            </a:r>
          </a:p>
          <a:p>
            <a:r>
              <a:rPr lang="es-ES">
                <a:latin typeface="Calibri" pitchFamily="34" charset="0"/>
              </a:rPr>
              <a:t>Contra la validez del espacio .</a:t>
            </a:r>
          </a:p>
          <a:p>
            <a:endParaRPr lang="es-ES">
              <a:latin typeface="Calibri" pitchFamily="34" charset="0"/>
            </a:endParaRPr>
          </a:p>
          <a:p>
            <a:r>
              <a:rPr lang="es-ES">
                <a:latin typeface="Calibri" pitchFamily="34" charset="0"/>
              </a:rPr>
              <a:t>Contra la realidad del movimiento .</a:t>
            </a:r>
          </a:p>
          <a:p>
            <a:endParaRPr lang="es-ES">
              <a:latin typeface="Calibri" pitchFamily="34" charset="0"/>
            </a:endParaRPr>
          </a:p>
          <a:p>
            <a:r>
              <a:rPr lang="es-ES">
                <a:latin typeface="Calibri" pitchFamily="34" charset="0"/>
              </a:rPr>
              <a:t>Contra la realidad del transcurrir el tiempo. </a:t>
            </a:r>
          </a:p>
        </p:txBody>
      </p:sp>
      <p:sp>
        <p:nvSpPr>
          <p:cNvPr id="23561" name="17 CuadroTexto"/>
          <p:cNvSpPr txBox="1">
            <a:spLocks noChangeArrowheads="1"/>
          </p:cNvSpPr>
          <p:nvPr/>
        </p:nvSpPr>
        <p:spPr bwMode="auto">
          <a:xfrm>
            <a:off x="1000125" y="2643188"/>
            <a:ext cx="857250" cy="369887"/>
          </a:xfrm>
          <a:prstGeom prst="rect">
            <a:avLst/>
          </a:prstGeom>
          <a:noFill/>
          <a:ln w="9525">
            <a:noFill/>
            <a:miter lim="800000"/>
            <a:headEnd/>
            <a:tailEnd/>
          </a:ln>
        </p:spPr>
        <p:txBody>
          <a:bodyPr>
            <a:spAutoFit/>
          </a:bodyPr>
          <a:lstStyle/>
          <a:p>
            <a:pPr algn="ctr"/>
            <a:r>
              <a:rPr lang="es-ES">
                <a:solidFill>
                  <a:schemeClr val="bg1"/>
                </a:solidFill>
                <a:latin typeface="Calibri" pitchFamily="34" charset="0"/>
              </a:rPr>
              <a:t>P</a:t>
            </a:r>
          </a:p>
        </p:txBody>
      </p:sp>
      <p:sp>
        <p:nvSpPr>
          <p:cNvPr id="23562" name="18 CuadroTexto"/>
          <p:cNvSpPr txBox="1">
            <a:spLocks noChangeArrowheads="1"/>
          </p:cNvSpPr>
          <p:nvPr/>
        </p:nvSpPr>
        <p:spPr bwMode="auto">
          <a:xfrm>
            <a:off x="357188" y="3286125"/>
            <a:ext cx="928687" cy="369888"/>
          </a:xfrm>
          <a:prstGeom prst="rect">
            <a:avLst/>
          </a:prstGeom>
          <a:noFill/>
          <a:ln w="9525">
            <a:noFill/>
            <a:miter lim="800000"/>
            <a:headEnd/>
            <a:tailEnd/>
          </a:ln>
        </p:spPr>
        <p:txBody>
          <a:bodyPr>
            <a:spAutoFit/>
          </a:bodyPr>
          <a:lstStyle/>
          <a:p>
            <a:pPr algn="ctr"/>
            <a:r>
              <a:rPr lang="es-ES">
                <a:solidFill>
                  <a:schemeClr val="bg1"/>
                </a:solidFill>
                <a:latin typeface="Calibri" pitchFamily="34" charset="0"/>
              </a:rPr>
              <a:t>Q = </a:t>
            </a:r>
            <a:r>
              <a:rPr lang="es-ES">
                <a:solidFill>
                  <a:srgbClr val="FF0000"/>
                </a:solidFill>
                <a:latin typeface="Calibri" pitchFamily="34" charset="0"/>
              </a:rPr>
              <a:t>V</a:t>
            </a:r>
          </a:p>
        </p:txBody>
      </p:sp>
      <p:sp>
        <p:nvSpPr>
          <p:cNvPr id="23563" name="19 CuadroTexto"/>
          <p:cNvSpPr txBox="1">
            <a:spLocks noChangeArrowheads="1"/>
          </p:cNvSpPr>
          <p:nvPr/>
        </p:nvSpPr>
        <p:spPr bwMode="auto">
          <a:xfrm>
            <a:off x="1428750" y="3273425"/>
            <a:ext cx="1143000" cy="369888"/>
          </a:xfrm>
          <a:prstGeom prst="rect">
            <a:avLst/>
          </a:prstGeom>
          <a:noFill/>
          <a:ln w="9525">
            <a:noFill/>
            <a:miter lim="800000"/>
            <a:headEnd/>
            <a:tailEnd/>
          </a:ln>
        </p:spPr>
        <p:txBody>
          <a:bodyPr>
            <a:spAutoFit/>
          </a:bodyPr>
          <a:lstStyle/>
          <a:p>
            <a:pPr algn="ctr"/>
            <a:r>
              <a:rPr lang="es-ES">
                <a:solidFill>
                  <a:schemeClr val="bg1"/>
                </a:solidFill>
                <a:latin typeface="Calibri" pitchFamily="34" charset="0"/>
              </a:rPr>
              <a:t>- Q = </a:t>
            </a:r>
            <a:r>
              <a:rPr lang="es-ES">
                <a:solidFill>
                  <a:srgbClr val="FF0000"/>
                </a:solidFill>
                <a:latin typeface="Calibri" pitchFamily="34" charset="0"/>
              </a:rPr>
              <a:t>F</a:t>
            </a:r>
          </a:p>
        </p:txBody>
      </p:sp>
      <p:cxnSp>
        <p:nvCxnSpPr>
          <p:cNvPr id="22" name="21 Conector recto de flecha"/>
          <p:cNvCxnSpPr>
            <a:stCxn id="23561" idx="2"/>
            <a:endCxn id="23562" idx="0"/>
          </p:cNvCxnSpPr>
          <p:nvPr/>
        </p:nvCxnSpPr>
        <p:spPr>
          <a:xfrm rot="5400000">
            <a:off x="988219" y="2845594"/>
            <a:ext cx="273050" cy="608012"/>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23 Conector recto de flecha"/>
          <p:cNvCxnSpPr>
            <a:stCxn id="23561" idx="2"/>
            <a:endCxn id="23563" idx="0"/>
          </p:cNvCxnSpPr>
          <p:nvPr/>
        </p:nvCxnSpPr>
        <p:spPr>
          <a:xfrm rot="16200000" flipH="1">
            <a:off x="1584325" y="2857500"/>
            <a:ext cx="260350" cy="5715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3566" name="24 CuadroTexto"/>
          <p:cNvSpPr txBox="1">
            <a:spLocks noChangeArrowheads="1"/>
          </p:cNvSpPr>
          <p:nvPr/>
        </p:nvSpPr>
        <p:spPr bwMode="auto">
          <a:xfrm>
            <a:off x="500063" y="4286250"/>
            <a:ext cx="1714500" cy="646113"/>
          </a:xfrm>
          <a:prstGeom prst="rect">
            <a:avLst/>
          </a:prstGeom>
          <a:noFill/>
          <a:ln w="9525">
            <a:noFill/>
            <a:miter lim="800000"/>
            <a:headEnd/>
            <a:tailEnd/>
          </a:ln>
        </p:spPr>
        <p:txBody>
          <a:bodyPr>
            <a:spAutoFit/>
          </a:bodyPr>
          <a:lstStyle/>
          <a:p>
            <a:pPr algn="ctr">
              <a:buFontTx/>
              <a:buChar char="-"/>
            </a:pPr>
            <a:r>
              <a:rPr lang="es-ES">
                <a:solidFill>
                  <a:schemeClr val="bg1"/>
                </a:solidFill>
                <a:latin typeface="Calibri" pitchFamily="34" charset="0"/>
              </a:rPr>
              <a:t>P</a:t>
            </a:r>
          </a:p>
          <a:p>
            <a:pPr algn="ctr"/>
            <a:r>
              <a:rPr lang="es-ES">
                <a:solidFill>
                  <a:schemeClr val="bg1"/>
                </a:solidFill>
                <a:latin typeface="Calibri" pitchFamily="34" charset="0"/>
              </a:rPr>
              <a:t>es verdadero</a:t>
            </a:r>
          </a:p>
        </p:txBody>
      </p:sp>
      <p:sp>
        <p:nvSpPr>
          <p:cNvPr id="23567" name="26 CuadroTexto"/>
          <p:cNvSpPr txBox="1">
            <a:spLocks noChangeArrowheads="1"/>
          </p:cNvSpPr>
          <p:nvPr/>
        </p:nvSpPr>
        <p:spPr bwMode="auto">
          <a:xfrm>
            <a:off x="2786063" y="2357438"/>
            <a:ext cx="4429125" cy="2032000"/>
          </a:xfrm>
          <a:prstGeom prst="rect">
            <a:avLst/>
          </a:prstGeom>
          <a:noFill/>
          <a:ln w="9525">
            <a:noFill/>
            <a:miter lim="800000"/>
            <a:headEnd/>
            <a:tailEnd/>
          </a:ln>
        </p:spPr>
        <p:txBody>
          <a:bodyPr>
            <a:spAutoFit/>
          </a:bodyPr>
          <a:lstStyle/>
          <a:p>
            <a:pPr algn="just"/>
            <a:r>
              <a:rPr lang="es-ES" dirty="0">
                <a:latin typeface="Calibri" pitchFamily="34" charset="0"/>
              </a:rPr>
              <a:t> Partimos de la afirmación de nuestro contrincante  (P) y a partir de ella razonamos hasta encontrar dos proposiciones contradictorias (Q y –Q) con lo cual queda </a:t>
            </a:r>
            <a:r>
              <a:rPr lang="es-ES" dirty="0" smtClean="0">
                <a:latin typeface="Calibri" pitchFamily="34" charset="0"/>
              </a:rPr>
              <a:t>falseada </a:t>
            </a:r>
            <a:r>
              <a:rPr lang="es-ES" dirty="0">
                <a:latin typeface="Calibri" pitchFamily="34" charset="0"/>
              </a:rPr>
              <a:t>su afirmación.</a:t>
            </a:r>
          </a:p>
          <a:p>
            <a:pPr>
              <a:buFont typeface="Arial" charset="0"/>
              <a:buChar char="•"/>
            </a:pPr>
            <a:r>
              <a:rPr lang="es-ES" dirty="0">
                <a:latin typeface="Calibri" pitchFamily="34" charset="0"/>
              </a:rPr>
              <a:t>Al quedar su proposición (P) </a:t>
            </a:r>
            <a:r>
              <a:rPr lang="es-ES" dirty="0" smtClean="0">
                <a:latin typeface="Calibri" pitchFamily="34" charset="0"/>
              </a:rPr>
              <a:t>falseada</a:t>
            </a:r>
            <a:r>
              <a:rPr lang="es-ES" dirty="0">
                <a:latin typeface="Calibri" pitchFamily="34" charset="0"/>
              </a:rPr>
              <a:t>, la nuestra (-P) aparecerá como verdadera.</a:t>
            </a:r>
          </a:p>
        </p:txBody>
      </p:sp>
      <p:cxnSp>
        <p:nvCxnSpPr>
          <p:cNvPr id="29" name="28 Conector recto de flecha"/>
          <p:cNvCxnSpPr>
            <a:stCxn id="23559" idx="3"/>
          </p:cNvCxnSpPr>
          <p:nvPr/>
        </p:nvCxnSpPr>
        <p:spPr>
          <a:xfrm flipV="1">
            <a:off x="2738438" y="4857750"/>
            <a:ext cx="547687" cy="752475"/>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1" name="30 Conector recto de flecha"/>
          <p:cNvCxnSpPr>
            <a:stCxn id="23559" idx="3"/>
          </p:cNvCxnSpPr>
          <p:nvPr/>
        </p:nvCxnSpPr>
        <p:spPr>
          <a:xfrm flipV="1">
            <a:off x="2738438" y="5286375"/>
            <a:ext cx="476250" cy="32385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3" name="32 Conector recto de flecha"/>
          <p:cNvCxnSpPr>
            <a:stCxn id="23559" idx="3"/>
          </p:cNvCxnSpPr>
          <p:nvPr/>
        </p:nvCxnSpPr>
        <p:spPr>
          <a:xfrm>
            <a:off x="2738438" y="5610225"/>
            <a:ext cx="547687" cy="319088"/>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5" name="34 Conector recto de flecha"/>
          <p:cNvCxnSpPr>
            <a:stCxn id="23559" idx="3"/>
          </p:cNvCxnSpPr>
          <p:nvPr/>
        </p:nvCxnSpPr>
        <p:spPr>
          <a:xfrm>
            <a:off x="2738438" y="5610225"/>
            <a:ext cx="476250" cy="81915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7" name="36 Conector recto de flecha"/>
          <p:cNvCxnSpPr/>
          <p:nvPr/>
        </p:nvCxnSpPr>
        <p:spPr>
          <a:xfrm rot="5400000">
            <a:off x="1106487" y="4037013"/>
            <a:ext cx="500063" cy="1588"/>
          </a:xfrm>
          <a:prstGeom prst="straightConnector1">
            <a:avLst/>
          </a:prstGeom>
          <a:ln w="28575">
            <a:solidFill>
              <a:srgbClr val="FF0000"/>
            </a:solidFill>
            <a:prstDash val="sysDot"/>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24578" name="Picture 4" descr="http://www.um.es/docencia/pherrero/mathis/zenon/Aqulies_tras_la_tortuga.jpg"/>
          <p:cNvPicPr>
            <a:picLocks noChangeAspect="1" noChangeArrowheads="1"/>
          </p:cNvPicPr>
          <p:nvPr/>
        </p:nvPicPr>
        <p:blipFill>
          <a:blip r:embed="rId3" cstate="print"/>
          <a:srcRect/>
          <a:stretch>
            <a:fillRect/>
          </a:stretch>
        </p:blipFill>
        <p:spPr bwMode="auto">
          <a:xfrm>
            <a:off x="1760538" y="3286125"/>
            <a:ext cx="5405437" cy="1857375"/>
          </a:xfrm>
          <a:prstGeom prst="rect">
            <a:avLst/>
          </a:prstGeom>
          <a:solidFill>
            <a:schemeClr val="tx1"/>
          </a:solidFill>
          <a:ln w="9525">
            <a:solidFill>
              <a:schemeClr val="bg1"/>
            </a:solidFill>
            <a:miter lim="800000"/>
            <a:headEnd/>
            <a:tailEnd/>
          </a:ln>
        </p:spPr>
      </p:pic>
      <p:sp>
        <p:nvSpPr>
          <p:cNvPr id="24579" name="2 Rectángulo"/>
          <p:cNvSpPr>
            <a:spLocks noChangeArrowheads="1"/>
          </p:cNvSpPr>
          <p:nvPr/>
        </p:nvSpPr>
        <p:spPr bwMode="auto">
          <a:xfrm>
            <a:off x="571500" y="928688"/>
            <a:ext cx="8072438" cy="2308225"/>
          </a:xfrm>
          <a:prstGeom prst="rect">
            <a:avLst/>
          </a:prstGeom>
          <a:noFill/>
          <a:ln w="9525">
            <a:noFill/>
            <a:miter lim="800000"/>
            <a:headEnd/>
            <a:tailEnd/>
          </a:ln>
        </p:spPr>
        <p:txBody>
          <a:bodyPr>
            <a:spAutoFit/>
          </a:bodyPr>
          <a:lstStyle/>
          <a:p>
            <a:pPr algn="just"/>
            <a:r>
              <a:rPr lang="es-ES">
                <a:latin typeface="Calibri" pitchFamily="34" charset="0"/>
              </a:rPr>
              <a:t>Aquiles, el de los píes ligeros, decide salir a competir en una carrera contra una tortuga. Ya que corre mucho más rápido que ella, le da una ventaja inicial. Al darse la salida, Aquiles recorre en poco tiempo la distancia que los separaba inicialmente, pero al llegar allí descubre que la tortuga ya no está, sino que ha avanzado, más lentamente, un pequeño trecho. Sin desanimarse, sigue corriendo, pero al llegar de nuevo donde estaba la tortuga, esta ha avanzado un poco más. De este modo, Aquiles no ganará la carrera, ya que la tortuga estará siempre por delante de él.</a:t>
            </a:r>
          </a:p>
        </p:txBody>
      </p:sp>
      <p:sp>
        <p:nvSpPr>
          <p:cNvPr id="24580" name="3 CuadroTexto"/>
          <p:cNvSpPr txBox="1">
            <a:spLocks noChangeArrowheads="1"/>
          </p:cNvSpPr>
          <p:nvPr/>
        </p:nvSpPr>
        <p:spPr bwMode="auto">
          <a:xfrm>
            <a:off x="428625" y="214313"/>
            <a:ext cx="4929188" cy="369887"/>
          </a:xfrm>
          <a:prstGeom prst="rect">
            <a:avLst/>
          </a:prstGeom>
          <a:solidFill>
            <a:srgbClr val="C00000"/>
          </a:solidFill>
          <a:ln w="9525">
            <a:noFill/>
            <a:miter lim="800000"/>
            <a:headEnd/>
            <a:tailEnd/>
          </a:ln>
        </p:spPr>
        <p:txBody>
          <a:bodyPr>
            <a:spAutoFit/>
          </a:bodyPr>
          <a:lstStyle/>
          <a:p>
            <a:r>
              <a:rPr lang="es-ES">
                <a:solidFill>
                  <a:schemeClr val="bg1"/>
                </a:solidFill>
                <a:latin typeface="Calibri" pitchFamily="34" charset="0"/>
              </a:rPr>
              <a:t>La paradoja o aporía de Aquiles y la tortuga</a:t>
            </a:r>
          </a:p>
        </p:txBody>
      </p:sp>
      <p:sp>
        <p:nvSpPr>
          <p:cNvPr id="24581" name="4 CuadroTexto"/>
          <p:cNvSpPr txBox="1">
            <a:spLocks noChangeArrowheads="1"/>
          </p:cNvSpPr>
          <p:nvPr/>
        </p:nvSpPr>
        <p:spPr bwMode="auto">
          <a:xfrm>
            <a:off x="571500" y="5214938"/>
            <a:ext cx="8286750" cy="1200150"/>
          </a:xfrm>
          <a:prstGeom prst="rect">
            <a:avLst/>
          </a:prstGeom>
          <a:noFill/>
          <a:ln w="9525">
            <a:noFill/>
            <a:miter lim="800000"/>
            <a:headEnd/>
            <a:tailEnd/>
          </a:ln>
        </p:spPr>
        <p:txBody>
          <a:bodyPr>
            <a:spAutoFit/>
          </a:bodyPr>
          <a:lstStyle/>
          <a:p>
            <a:pPr algn="just"/>
            <a:r>
              <a:rPr lang="es-ES">
                <a:latin typeface="Calibri" pitchFamily="34" charset="0"/>
              </a:rPr>
              <a:t>Parménides afirmaba la indivisibilidad del ser contra los pitagóricos que afirmaban que es divisible. Zenón parte de la tesis de los pitagóricos (P) y a través de la paradoja infiere una contradicción, por lo que la teoría parmenidiana de la indivisibilidad del ser quedará afirmada.</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25602" name="Text Box 5"/>
          <p:cNvSpPr txBox="1">
            <a:spLocks noChangeArrowheads="1"/>
          </p:cNvSpPr>
          <p:nvPr/>
        </p:nvSpPr>
        <p:spPr bwMode="auto">
          <a:xfrm>
            <a:off x="214313" y="285750"/>
            <a:ext cx="5214937" cy="466725"/>
          </a:xfrm>
          <a:prstGeom prst="rect">
            <a:avLst/>
          </a:prstGeom>
          <a:solidFill>
            <a:srgbClr val="FFC000"/>
          </a:solidFill>
          <a:ln w="9525">
            <a:solidFill>
              <a:srgbClr val="FFC000"/>
            </a:solidFill>
            <a:miter lim="800000"/>
            <a:headEnd/>
            <a:tailEnd/>
          </a:ln>
        </p:spPr>
        <p:txBody>
          <a:bodyPr>
            <a:spAutoFit/>
          </a:bodyPr>
          <a:lstStyle/>
          <a:p>
            <a:pPr>
              <a:spcBef>
                <a:spcPct val="50000"/>
              </a:spcBef>
            </a:pPr>
            <a:r>
              <a:rPr lang="es-ES" sz="2400">
                <a:latin typeface="Calibri" pitchFamily="34" charset="0"/>
              </a:rPr>
              <a:t> EMPÉDOCLES DE AGRIGENTO</a:t>
            </a:r>
          </a:p>
        </p:txBody>
      </p:sp>
      <p:sp>
        <p:nvSpPr>
          <p:cNvPr id="25603" name="Text Box 6"/>
          <p:cNvSpPr txBox="1">
            <a:spLocks noChangeArrowheads="1"/>
          </p:cNvSpPr>
          <p:nvPr/>
        </p:nvSpPr>
        <p:spPr bwMode="auto">
          <a:xfrm>
            <a:off x="252413" y="785813"/>
            <a:ext cx="5748337" cy="5632450"/>
          </a:xfrm>
          <a:prstGeom prst="rect">
            <a:avLst/>
          </a:prstGeom>
          <a:noFill/>
          <a:ln w="9525">
            <a:noFill/>
            <a:miter lim="800000"/>
            <a:headEnd/>
            <a:tailEnd/>
          </a:ln>
        </p:spPr>
        <p:txBody>
          <a:bodyPr>
            <a:spAutoFit/>
          </a:bodyPr>
          <a:lstStyle/>
          <a:p>
            <a:pPr algn="just"/>
            <a:r>
              <a:rPr lang="es-ES" dirty="0">
                <a:latin typeface="Calibri" pitchFamily="34" charset="0"/>
              </a:rPr>
              <a:t>Este </a:t>
            </a:r>
            <a:r>
              <a:rPr lang="es-ES" b="1" dirty="0">
                <a:latin typeface="Calibri" pitchFamily="34" charset="0"/>
              </a:rPr>
              <a:t>médico y político siciliano</a:t>
            </a:r>
            <a:r>
              <a:rPr lang="es-ES" dirty="0">
                <a:latin typeface="Calibri" pitchFamily="34" charset="0"/>
              </a:rPr>
              <a:t>, educado probablemente en la tradición pitagórica, escribió dos libros filosóficos: </a:t>
            </a:r>
            <a:r>
              <a:rPr lang="es-ES" i="1" dirty="0">
                <a:latin typeface="Calibri" pitchFamily="34" charset="0"/>
              </a:rPr>
              <a:t>Purificaciones</a:t>
            </a:r>
            <a:r>
              <a:rPr lang="es-ES" dirty="0">
                <a:latin typeface="Calibri" pitchFamily="34" charset="0"/>
              </a:rPr>
              <a:t> y </a:t>
            </a:r>
            <a:r>
              <a:rPr lang="es-ES" i="1" dirty="0">
                <a:latin typeface="Calibri" pitchFamily="34" charset="0"/>
              </a:rPr>
              <a:t>Sobre la Naturaleza</a:t>
            </a:r>
            <a:r>
              <a:rPr lang="es-ES" dirty="0">
                <a:latin typeface="Calibri" pitchFamily="34" charset="0"/>
              </a:rPr>
              <a:t>.</a:t>
            </a:r>
          </a:p>
          <a:p>
            <a:pPr algn="just"/>
            <a:r>
              <a:rPr lang="es-ES" dirty="0">
                <a:latin typeface="Calibri" pitchFamily="34" charset="0"/>
              </a:rPr>
              <a:t> </a:t>
            </a:r>
          </a:p>
          <a:p>
            <a:pPr algn="just">
              <a:buFontTx/>
              <a:buBlip>
                <a:blip r:embed="rId3"/>
              </a:buBlip>
            </a:pPr>
            <a:r>
              <a:rPr lang="es-ES" dirty="0">
                <a:latin typeface="Calibri" pitchFamily="34" charset="0"/>
              </a:rPr>
              <a:t> Intenta explicar la pluralidad y el movimiento negados por </a:t>
            </a:r>
            <a:r>
              <a:rPr lang="es-ES" dirty="0" err="1">
                <a:latin typeface="Calibri" pitchFamily="34" charset="0"/>
              </a:rPr>
              <a:t>Parmenides</a:t>
            </a:r>
            <a:r>
              <a:rPr lang="es-ES" dirty="0">
                <a:latin typeface="Calibri" pitchFamily="34" charset="0"/>
              </a:rPr>
              <a:t> con un </a:t>
            </a:r>
            <a:r>
              <a:rPr lang="es-ES" dirty="0" err="1">
                <a:latin typeface="Calibri" pitchFamily="34" charset="0"/>
              </a:rPr>
              <a:t>arjé</a:t>
            </a:r>
            <a:r>
              <a:rPr lang="es-ES" dirty="0">
                <a:latin typeface="Calibri" pitchFamily="34" charset="0"/>
              </a:rPr>
              <a:t> múltiple y unas fuerzas cósmicas para propiciar el cambio.</a:t>
            </a:r>
          </a:p>
          <a:p>
            <a:pPr algn="just"/>
            <a:endParaRPr lang="es-ES" dirty="0">
              <a:latin typeface="Calibri" pitchFamily="34" charset="0"/>
            </a:endParaRPr>
          </a:p>
          <a:p>
            <a:pPr algn="just">
              <a:buFontTx/>
              <a:buBlip>
                <a:blip r:embed="rId3"/>
              </a:buBlip>
            </a:pPr>
            <a:r>
              <a:rPr lang="es-ES" dirty="0">
                <a:latin typeface="Calibri" pitchFamily="34" charset="0"/>
              </a:rPr>
              <a:t>  En la Física de </a:t>
            </a:r>
            <a:r>
              <a:rPr lang="es-ES" dirty="0" err="1">
                <a:latin typeface="Calibri" pitchFamily="34" charset="0"/>
              </a:rPr>
              <a:t>Empédocles</a:t>
            </a:r>
            <a:r>
              <a:rPr lang="es-ES" dirty="0">
                <a:latin typeface="Calibri" pitchFamily="34" charset="0"/>
              </a:rPr>
              <a:t> </a:t>
            </a:r>
            <a:r>
              <a:rPr lang="es-ES" u="sng" dirty="0">
                <a:latin typeface="Calibri" pitchFamily="34" charset="0"/>
              </a:rPr>
              <a:t>el estadio primitivo del cosmos era una Esfera compuesta por</a:t>
            </a:r>
            <a:r>
              <a:rPr lang="es-ES" dirty="0">
                <a:latin typeface="Calibri" pitchFamily="34" charset="0"/>
              </a:rPr>
              <a:t> una mezcla perfectamente homogénea de cuatro principios elementales, a los que denomina raíces: </a:t>
            </a:r>
            <a:r>
              <a:rPr lang="es-ES" b="1" dirty="0">
                <a:solidFill>
                  <a:srgbClr val="C00000"/>
                </a:solidFill>
                <a:latin typeface="Calibri" pitchFamily="34" charset="0"/>
              </a:rPr>
              <a:t>Aire, Fuego, Tierra y Agua</a:t>
            </a:r>
            <a:r>
              <a:rPr lang="es-ES" dirty="0">
                <a:latin typeface="Calibri" pitchFamily="34" charset="0"/>
              </a:rPr>
              <a:t>. Además hay otros dos principios vitales no corpóreos en movimiento continuo: </a:t>
            </a:r>
            <a:r>
              <a:rPr lang="es-ES" b="1" dirty="0">
                <a:solidFill>
                  <a:srgbClr val="C00000"/>
                </a:solidFill>
                <a:latin typeface="Calibri" pitchFamily="34" charset="0"/>
              </a:rPr>
              <a:t>Amor y Discordia</a:t>
            </a:r>
            <a:r>
              <a:rPr lang="es-ES" dirty="0">
                <a:latin typeface="Calibri" pitchFamily="34" charset="0"/>
              </a:rPr>
              <a:t>. La penetración de la Discordia en la Esfera unida por el Amor va produciendo la separación de las raíces hasta que se llega a la desunión total: la Esfera formada por cuatro </a:t>
            </a:r>
            <a:r>
              <a:rPr lang="es-ES" dirty="0" err="1">
                <a:latin typeface="Calibri" pitchFamily="34" charset="0"/>
              </a:rPr>
              <a:t>subesferas</a:t>
            </a:r>
            <a:r>
              <a:rPr lang="es-ES" dirty="0">
                <a:latin typeface="Calibri" pitchFamily="34" charset="0"/>
              </a:rPr>
              <a:t> concéntricas de Tierra, Agua, Aire y Fuego. Entonces, por la acción del Amor se inicia el regreso hacia la unidad primordial. </a:t>
            </a:r>
          </a:p>
        </p:txBody>
      </p:sp>
      <p:grpSp>
        <p:nvGrpSpPr>
          <p:cNvPr id="25604" name="98 Grupo"/>
          <p:cNvGrpSpPr>
            <a:grpSpLocks/>
          </p:cNvGrpSpPr>
          <p:nvPr/>
        </p:nvGrpSpPr>
        <p:grpSpPr bwMode="auto">
          <a:xfrm>
            <a:off x="6143625" y="3357563"/>
            <a:ext cx="3143250" cy="3030537"/>
            <a:chOff x="714348" y="571480"/>
            <a:chExt cx="5778761" cy="5572164"/>
          </a:xfrm>
        </p:grpSpPr>
        <p:sp>
          <p:nvSpPr>
            <p:cNvPr id="8" name="7 Rectángulo"/>
            <p:cNvSpPr/>
            <p:nvPr/>
          </p:nvSpPr>
          <p:spPr>
            <a:xfrm>
              <a:off x="714348" y="571480"/>
              <a:ext cx="5215479" cy="5572164"/>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sz="1400"/>
            </a:p>
          </p:txBody>
        </p:sp>
        <p:sp>
          <p:nvSpPr>
            <p:cNvPr id="9" name="8 Elipse"/>
            <p:cNvSpPr/>
            <p:nvPr/>
          </p:nvSpPr>
          <p:spPr>
            <a:xfrm>
              <a:off x="1070413" y="787478"/>
              <a:ext cx="2358201" cy="2355545"/>
            </a:xfrm>
            <a:prstGeom prst="ellips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sz="1400"/>
            </a:p>
          </p:txBody>
        </p:sp>
        <p:sp>
          <p:nvSpPr>
            <p:cNvPr id="10" name="9 Elipse"/>
            <p:cNvSpPr/>
            <p:nvPr/>
          </p:nvSpPr>
          <p:spPr>
            <a:xfrm>
              <a:off x="3291443" y="3572101"/>
              <a:ext cx="2355282" cy="2355545"/>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sz="1400"/>
            </a:p>
          </p:txBody>
        </p:sp>
        <p:sp>
          <p:nvSpPr>
            <p:cNvPr id="11" name="10 Flecha curvada hacia la izquierda"/>
            <p:cNvSpPr/>
            <p:nvPr/>
          </p:nvSpPr>
          <p:spPr>
            <a:xfrm rot="19353321">
              <a:off x="4292510" y="661965"/>
              <a:ext cx="1039010" cy="2904299"/>
            </a:xfrm>
            <a:prstGeom prst="curvedLeftArrow">
              <a:avLst>
                <a:gd name="adj1" fmla="val 25000"/>
                <a:gd name="adj2" fmla="val 50000"/>
                <a:gd name="adj3" fmla="val 23984"/>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sz="1400">
                <a:solidFill>
                  <a:schemeClr val="tx1"/>
                </a:solidFill>
              </a:endParaRPr>
            </a:p>
          </p:txBody>
        </p:sp>
        <p:sp>
          <p:nvSpPr>
            <p:cNvPr id="12" name="11 Flecha curvada hacia la izquierda"/>
            <p:cNvSpPr/>
            <p:nvPr/>
          </p:nvSpPr>
          <p:spPr>
            <a:xfrm rot="8528632">
              <a:off x="1566569" y="3014592"/>
              <a:ext cx="1036092" cy="2904299"/>
            </a:xfrm>
            <a:prstGeom prst="curvedLeftArrow">
              <a:avLst>
                <a:gd name="adj1" fmla="val 25000"/>
                <a:gd name="adj2" fmla="val 50000"/>
                <a:gd name="adj3" fmla="val 23984"/>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sz="1400">
                <a:solidFill>
                  <a:schemeClr val="tx1"/>
                </a:solidFill>
              </a:endParaRPr>
            </a:p>
          </p:txBody>
        </p:sp>
        <p:sp>
          <p:nvSpPr>
            <p:cNvPr id="13" name="12 Elipse"/>
            <p:cNvSpPr/>
            <p:nvPr/>
          </p:nvSpPr>
          <p:spPr>
            <a:xfrm>
              <a:off x="3571625" y="3858152"/>
              <a:ext cx="1859126" cy="1859333"/>
            </a:xfrm>
            <a:prstGeom prst="ellipse">
              <a:avLst/>
            </a:prstGeom>
            <a:solidFill>
              <a:srgbClr val="66CC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sz="1400" dirty="0"/>
            </a:p>
          </p:txBody>
        </p:sp>
        <p:sp>
          <p:nvSpPr>
            <p:cNvPr id="14" name="13 Elipse"/>
            <p:cNvSpPr/>
            <p:nvPr/>
          </p:nvSpPr>
          <p:spPr>
            <a:xfrm>
              <a:off x="3927690" y="4214257"/>
              <a:ext cx="1144078" cy="1144206"/>
            </a:xfrm>
            <a:prstGeom prst="ellipse">
              <a:avLst/>
            </a:prstGeom>
            <a:solidFill>
              <a:schemeClr val="bg1">
                <a:lumMod val="85000"/>
              </a:schemeClr>
            </a:solidFill>
            <a:ln w="3175">
              <a:solidFill>
                <a:schemeClr val="tx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sz="1400"/>
            </a:p>
          </p:txBody>
        </p:sp>
        <p:sp>
          <p:nvSpPr>
            <p:cNvPr id="15" name="14 Elipse"/>
            <p:cNvSpPr/>
            <p:nvPr/>
          </p:nvSpPr>
          <p:spPr>
            <a:xfrm>
              <a:off x="4213710" y="4503227"/>
              <a:ext cx="572039" cy="566265"/>
            </a:xfrm>
            <a:prstGeom prst="ellipse">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sz="1400"/>
            </a:p>
          </p:txBody>
        </p:sp>
        <p:sp>
          <p:nvSpPr>
            <p:cNvPr id="25614" name="10 CuadroTexto"/>
            <p:cNvSpPr txBox="1">
              <a:spLocks noChangeArrowheads="1"/>
            </p:cNvSpPr>
            <p:nvPr/>
          </p:nvSpPr>
          <p:spPr bwMode="auto">
            <a:xfrm>
              <a:off x="3815120" y="3324866"/>
              <a:ext cx="1859316" cy="470721"/>
            </a:xfrm>
            <a:prstGeom prst="rect">
              <a:avLst/>
            </a:prstGeom>
            <a:noFill/>
            <a:ln w="9525">
              <a:noFill/>
              <a:miter lim="800000"/>
              <a:headEnd/>
              <a:tailEnd/>
            </a:ln>
          </p:spPr>
          <p:txBody>
            <a:bodyPr>
              <a:spAutoFit/>
            </a:bodyPr>
            <a:lstStyle/>
            <a:p>
              <a:r>
                <a:rPr lang="es-ES" sz="1400">
                  <a:latin typeface="Calibri" pitchFamily="34" charset="0"/>
                </a:rPr>
                <a:t>Fuego</a:t>
              </a:r>
            </a:p>
          </p:txBody>
        </p:sp>
        <p:sp>
          <p:nvSpPr>
            <p:cNvPr id="25615" name="11 CuadroTexto"/>
            <p:cNvSpPr txBox="1">
              <a:spLocks noChangeArrowheads="1"/>
            </p:cNvSpPr>
            <p:nvPr/>
          </p:nvSpPr>
          <p:spPr bwMode="auto">
            <a:xfrm>
              <a:off x="4660802" y="3888626"/>
              <a:ext cx="1832307" cy="470721"/>
            </a:xfrm>
            <a:prstGeom prst="rect">
              <a:avLst/>
            </a:prstGeom>
            <a:noFill/>
            <a:ln w="9525">
              <a:noFill/>
              <a:miter lim="800000"/>
              <a:headEnd/>
              <a:tailEnd/>
            </a:ln>
          </p:spPr>
          <p:txBody>
            <a:bodyPr>
              <a:spAutoFit/>
            </a:bodyPr>
            <a:lstStyle/>
            <a:p>
              <a:r>
                <a:rPr lang="es-ES" sz="1400">
                  <a:latin typeface="Calibri" pitchFamily="34" charset="0"/>
                </a:rPr>
                <a:t>Agua</a:t>
              </a:r>
            </a:p>
          </p:txBody>
        </p:sp>
        <p:sp>
          <p:nvSpPr>
            <p:cNvPr id="25616" name="12 CuadroTexto"/>
            <p:cNvSpPr txBox="1">
              <a:spLocks noChangeArrowheads="1"/>
            </p:cNvSpPr>
            <p:nvPr/>
          </p:nvSpPr>
          <p:spPr bwMode="auto">
            <a:xfrm>
              <a:off x="4635779" y="4376846"/>
              <a:ext cx="1434547" cy="470721"/>
            </a:xfrm>
            <a:prstGeom prst="rect">
              <a:avLst/>
            </a:prstGeom>
            <a:noFill/>
            <a:ln w="9525">
              <a:noFill/>
              <a:miter lim="800000"/>
              <a:headEnd/>
              <a:tailEnd/>
            </a:ln>
          </p:spPr>
          <p:txBody>
            <a:bodyPr>
              <a:spAutoFit/>
            </a:bodyPr>
            <a:lstStyle/>
            <a:p>
              <a:r>
                <a:rPr lang="es-ES" sz="1400">
                  <a:latin typeface="Calibri" pitchFamily="34" charset="0"/>
                </a:rPr>
                <a:t>Aire</a:t>
              </a:r>
            </a:p>
          </p:txBody>
        </p:sp>
        <p:sp>
          <p:nvSpPr>
            <p:cNvPr id="25617" name="13 CuadroTexto"/>
            <p:cNvSpPr txBox="1">
              <a:spLocks noChangeArrowheads="1"/>
            </p:cNvSpPr>
            <p:nvPr/>
          </p:nvSpPr>
          <p:spPr bwMode="auto">
            <a:xfrm>
              <a:off x="3533284" y="4376846"/>
              <a:ext cx="1785950" cy="470721"/>
            </a:xfrm>
            <a:prstGeom prst="rect">
              <a:avLst/>
            </a:prstGeom>
            <a:noFill/>
            <a:ln w="3175">
              <a:noFill/>
              <a:miter lim="800000"/>
              <a:headEnd/>
              <a:tailEnd/>
            </a:ln>
          </p:spPr>
          <p:txBody>
            <a:bodyPr>
              <a:spAutoFit/>
            </a:bodyPr>
            <a:lstStyle/>
            <a:p>
              <a:r>
                <a:rPr lang="es-ES" sz="1400">
                  <a:latin typeface="Calibri" pitchFamily="34" charset="0"/>
                </a:rPr>
                <a:t>Tierra</a:t>
              </a:r>
            </a:p>
          </p:txBody>
        </p:sp>
        <p:sp>
          <p:nvSpPr>
            <p:cNvPr id="25618" name="14 CuadroTexto"/>
            <p:cNvSpPr txBox="1">
              <a:spLocks noChangeArrowheads="1"/>
            </p:cNvSpPr>
            <p:nvPr/>
          </p:nvSpPr>
          <p:spPr bwMode="auto">
            <a:xfrm>
              <a:off x="4429316" y="2319610"/>
              <a:ext cx="1332187" cy="470721"/>
            </a:xfrm>
            <a:prstGeom prst="rect">
              <a:avLst/>
            </a:prstGeom>
            <a:solidFill>
              <a:srgbClr val="FFC000"/>
            </a:solidFill>
            <a:ln w="9525">
              <a:noFill/>
              <a:miter lim="800000"/>
              <a:headEnd/>
              <a:tailEnd/>
            </a:ln>
          </p:spPr>
          <p:txBody>
            <a:bodyPr>
              <a:spAutoFit/>
            </a:bodyPr>
            <a:lstStyle/>
            <a:p>
              <a:pPr algn="ctr"/>
              <a:r>
                <a:rPr lang="es-ES" sz="1400">
                  <a:latin typeface="Calibri" pitchFamily="34" charset="0"/>
                </a:rPr>
                <a:t>ODIO</a:t>
              </a:r>
            </a:p>
          </p:txBody>
        </p:sp>
        <p:sp>
          <p:nvSpPr>
            <p:cNvPr id="25619" name="15 CuadroTexto"/>
            <p:cNvSpPr txBox="1">
              <a:spLocks noChangeArrowheads="1"/>
            </p:cNvSpPr>
            <p:nvPr/>
          </p:nvSpPr>
          <p:spPr bwMode="auto">
            <a:xfrm>
              <a:off x="932876" y="3630708"/>
              <a:ext cx="1641145" cy="470721"/>
            </a:xfrm>
            <a:prstGeom prst="rect">
              <a:avLst/>
            </a:prstGeom>
            <a:solidFill>
              <a:srgbClr val="FFC000"/>
            </a:solidFill>
            <a:ln w="9525">
              <a:noFill/>
              <a:miter lim="800000"/>
              <a:headEnd/>
              <a:tailEnd/>
            </a:ln>
          </p:spPr>
          <p:txBody>
            <a:bodyPr>
              <a:spAutoFit/>
            </a:bodyPr>
            <a:lstStyle/>
            <a:p>
              <a:pPr algn="ctr"/>
              <a:r>
                <a:rPr lang="es-ES" sz="1400">
                  <a:latin typeface="Calibri" pitchFamily="34" charset="0"/>
                </a:rPr>
                <a:t>AMOR</a:t>
              </a:r>
            </a:p>
          </p:txBody>
        </p:sp>
        <p:sp>
          <p:nvSpPr>
            <p:cNvPr id="22" name="21 Elipse"/>
            <p:cNvSpPr/>
            <p:nvPr/>
          </p:nvSpPr>
          <p:spPr>
            <a:xfrm>
              <a:off x="1715417" y="1070610"/>
              <a:ext cx="72963" cy="72973"/>
            </a:xfrm>
            <a:prstGeom prst="ellipse">
              <a:avLst/>
            </a:prstGeom>
            <a:solidFill>
              <a:schemeClr val="accent3"/>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sz="1400"/>
            </a:p>
          </p:txBody>
        </p:sp>
        <p:sp>
          <p:nvSpPr>
            <p:cNvPr id="23" name="22 Elipse"/>
            <p:cNvSpPr/>
            <p:nvPr/>
          </p:nvSpPr>
          <p:spPr>
            <a:xfrm>
              <a:off x="1864263" y="1222392"/>
              <a:ext cx="72965" cy="72973"/>
            </a:xfrm>
            <a:prstGeom prst="ellipse">
              <a:avLst/>
            </a:prstGeom>
            <a:solidFill>
              <a:schemeClr val="accent3"/>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sz="1400"/>
            </a:p>
          </p:txBody>
        </p:sp>
        <p:sp>
          <p:nvSpPr>
            <p:cNvPr id="24" name="23 Elipse"/>
            <p:cNvSpPr/>
            <p:nvPr/>
          </p:nvSpPr>
          <p:spPr>
            <a:xfrm>
              <a:off x="1928472" y="1928764"/>
              <a:ext cx="70046" cy="72973"/>
            </a:xfrm>
            <a:prstGeom prst="ellipse">
              <a:avLst/>
            </a:prstGeom>
            <a:solidFill>
              <a:schemeClr val="accent3"/>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sz="1400"/>
            </a:p>
          </p:txBody>
        </p:sp>
        <p:sp>
          <p:nvSpPr>
            <p:cNvPr id="25" name="24 Elipse"/>
            <p:cNvSpPr/>
            <p:nvPr/>
          </p:nvSpPr>
          <p:spPr>
            <a:xfrm>
              <a:off x="2427547" y="1070610"/>
              <a:ext cx="70046" cy="72973"/>
            </a:xfrm>
            <a:prstGeom prst="ellipse">
              <a:avLst/>
            </a:prstGeom>
            <a:solidFill>
              <a:schemeClr val="accent3"/>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sz="1400"/>
            </a:p>
          </p:txBody>
        </p:sp>
        <p:sp>
          <p:nvSpPr>
            <p:cNvPr id="26" name="25 Elipse"/>
            <p:cNvSpPr/>
            <p:nvPr/>
          </p:nvSpPr>
          <p:spPr>
            <a:xfrm>
              <a:off x="2786530" y="1356661"/>
              <a:ext cx="70046" cy="72973"/>
            </a:xfrm>
            <a:prstGeom prst="ellipse">
              <a:avLst/>
            </a:prstGeom>
            <a:solidFill>
              <a:schemeClr val="accent3"/>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sz="1400"/>
            </a:p>
          </p:txBody>
        </p:sp>
        <p:sp>
          <p:nvSpPr>
            <p:cNvPr id="27" name="26 Elipse"/>
            <p:cNvSpPr/>
            <p:nvPr/>
          </p:nvSpPr>
          <p:spPr>
            <a:xfrm>
              <a:off x="2477162" y="1835359"/>
              <a:ext cx="70046" cy="70053"/>
            </a:xfrm>
            <a:prstGeom prst="ellipse">
              <a:avLst/>
            </a:prstGeom>
            <a:solidFill>
              <a:schemeClr val="accent3"/>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sz="1400"/>
            </a:p>
          </p:txBody>
        </p:sp>
        <p:sp>
          <p:nvSpPr>
            <p:cNvPr id="28" name="27 Elipse"/>
            <p:cNvSpPr/>
            <p:nvPr/>
          </p:nvSpPr>
          <p:spPr>
            <a:xfrm>
              <a:off x="2628927" y="1984224"/>
              <a:ext cx="72965" cy="72971"/>
            </a:xfrm>
            <a:prstGeom prst="ellipse">
              <a:avLst/>
            </a:prstGeom>
            <a:solidFill>
              <a:schemeClr val="accent3"/>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sz="1400"/>
            </a:p>
          </p:txBody>
        </p:sp>
        <p:sp>
          <p:nvSpPr>
            <p:cNvPr id="29" name="28 Elipse"/>
            <p:cNvSpPr/>
            <p:nvPr/>
          </p:nvSpPr>
          <p:spPr>
            <a:xfrm>
              <a:off x="2071482" y="2713947"/>
              <a:ext cx="72963" cy="72971"/>
            </a:xfrm>
            <a:prstGeom prst="ellipse">
              <a:avLst/>
            </a:prstGeom>
            <a:solidFill>
              <a:schemeClr val="accent3"/>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sz="1400"/>
            </a:p>
          </p:txBody>
        </p:sp>
        <p:sp>
          <p:nvSpPr>
            <p:cNvPr id="30" name="29 Elipse"/>
            <p:cNvSpPr/>
            <p:nvPr/>
          </p:nvSpPr>
          <p:spPr>
            <a:xfrm>
              <a:off x="2932458" y="2290706"/>
              <a:ext cx="72965" cy="70053"/>
            </a:xfrm>
            <a:prstGeom prst="ellipse">
              <a:avLst/>
            </a:prstGeom>
            <a:solidFill>
              <a:schemeClr val="accent3"/>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sz="1400"/>
            </a:p>
          </p:txBody>
        </p:sp>
        <p:sp>
          <p:nvSpPr>
            <p:cNvPr id="31" name="30 Elipse"/>
            <p:cNvSpPr/>
            <p:nvPr/>
          </p:nvSpPr>
          <p:spPr>
            <a:xfrm>
              <a:off x="2716484" y="2570920"/>
              <a:ext cx="70046" cy="72973"/>
            </a:xfrm>
            <a:prstGeom prst="ellipse">
              <a:avLst/>
            </a:prstGeom>
            <a:solidFill>
              <a:schemeClr val="accent3"/>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sz="1400"/>
            </a:p>
          </p:txBody>
        </p:sp>
        <p:sp>
          <p:nvSpPr>
            <p:cNvPr id="32" name="31 Elipse"/>
            <p:cNvSpPr/>
            <p:nvPr/>
          </p:nvSpPr>
          <p:spPr>
            <a:xfrm>
              <a:off x="2287456" y="2354922"/>
              <a:ext cx="43778" cy="46702"/>
            </a:xfrm>
            <a:prstGeom prst="ellipse">
              <a:avLst/>
            </a:prstGeom>
            <a:solidFill>
              <a:schemeClr val="accent3"/>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sz="1400"/>
            </a:p>
          </p:txBody>
        </p:sp>
        <p:sp>
          <p:nvSpPr>
            <p:cNvPr id="33" name="32 Elipse"/>
            <p:cNvSpPr/>
            <p:nvPr/>
          </p:nvSpPr>
          <p:spPr>
            <a:xfrm>
              <a:off x="2786530" y="1572659"/>
              <a:ext cx="70046" cy="72973"/>
            </a:xfrm>
            <a:prstGeom prst="ellipse">
              <a:avLst/>
            </a:prstGeom>
            <a:solidFill>
              <a:schemeClr val="tx1">
                <a:lumMod val="85000"/>
              </a:schemeClr>
            </a:solidFill>
            <a:ln>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sz="1400"/>
            </a:p>
          </p:txBody>
        </p:sp>
        <p:sp>
          <p:nvSpPr>
            <p:cNvPr id="34" name="33 Elipse"/>
            <p:cNvSpPr/>
            <p:nvPr/>
          </p:nvSpPr>
          <p:spPr>
            <a:xfrm>
              <a:off x="3072549" y="1356661"/>
              <a:ext cx="72965" cy="72973"/>
            </a:xfrm>
            <a:prstGeom prst="ellipse">
              <a:avLst/>
            </a:prstGeom>
            <a:solidFill>
              <a:srgbClr val="66CCFF"/>
            </a:solidFill>
            <a:ln>
              <a:solidFill>
                <a:srgbClr val="66CC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sz="1400"/>
            </a:p>
          </p:txBody>
        </p:sp>
        <p:sp>
          <p:nvSpPr>
            <p:cNvPr id="35" name="34 Elipse"/>
            <p:cNvSpPr/>
            <p:nvPr/>
          </p:nvSpPr>
          <p:spPr>
            <a:xfrm>
              <a:off x="1499443" y="2354922"/>
              <a:ext cx="72963" cy="72973"/>
            </a:xfrm>
            <a:prstGeom prst="ellipse">
              <a:avLst/>
            </a:prstGeom>
            <a:solidFill>
              <a:srgbClr val="66CCFF"/>
            </a:solidFill>
            <a:ln>
              <a:solidFill>
                <a:srgbClr val="66CC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sz="1400"/>
            </a:p>
          </p:txBody>
        </p:sp>
        <p:sp>
          <p:nvSpPr>
            <p:cNvPr id="36" name="35 Elipse"/>
            <p:cNvSpPr/>
            <p:nvPr/>
          </p:nvSpPr>
          <p:spPr>
            <a:xfrm>
              <a:off x="3241826" y="2028006"/>
              <a:ext cx="72965" cy="70053"/>
            </a:xfrm>
            <a:prstGeom prst="ellipse">
              <a:avLst/>
            </a:prstGeom>
            <a:solidFill>
              <a:srgbClr val="66CCFF"/>
            </a:solidFill>
            <a:ln>
              <a:solidFill>
                <a:srgbClr val="66CC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sz="1400"/>
            </a:p>
          </p:txBody>
        </p:sp>
        <p:sp>
          <p:nvSpPr>
            <p:cNvPr id="37" name="36 Elipse"/>
            <p:cNvSpPr/>
            <p:nvPr/>
          </p:nvSpPr>
          <p:spPr>
            <a:xfrm>
              <a:off x="2354582" y="1572659"/>
              <a:ext cx="72965" cy="72973"/>
            </a:xfrm>
            <a:prstGeom prst="ellipse">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sz="1400"/>
            </a:p>
          </p:txBody>
        </p:sp>
        <p:sp>
          <p:nvSpPr>
            <p:cNvPr id="38" name="37 Elipse"/>
            <p:cNvSpPr/>
            <p:nvPr/>
          </p:nvSpPr>
          <p:spPr>
            <a:xfrm>
              <a:off x="1715417" y="2570920"/>
              <a:ext cx="72963" cy="72973"/>
            </a:xfrm>
            <a:prstGeom prst="ellipse">
              <a:avLst/>
            </a:prstGeom>
            <a:solidFill>
              <a:srgbClr val="66CCFF"/>
            </a:solidFill>
            <a:ln>
              <a:solidFill>
                <a:srgbClr val="66CC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sz="1400"/>
            </a:p>
          </p:txBody>
        </p:sp>
        <p:sp>
          <p:nvSpPr>
            <p:cNvPr id="39" name="38 Elipse"/>
            <p:cNvSpPr/>
            <p:nvPr/>
          </p:nvSpPr>
          <p:spPr>
            <a:xfrm>
              <a:off x="1429398" y="1785739"/>
              <a:ext cx="70046" cy="70053"/>
            </a:xfrm>
            <a:prstGeom prst="ellipse">
              <a:avLst/>
            </a:prstGeom>
            <a:solidFill>
              <a:srgbClr val="66CCFF"/>
            </a:solidFill>
            <a:ln>
              <a:solidFill>
                <a:srgbClr val="66CC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sz="1400"/>
            </a:p>
          </p:txBody>
        </p:sp>
        <p:sp>
          <p:nvSpPr>
            <p:cNvPr id="40" name="39 Elipse"/>
            <p:cNvSpPr/>
            <p:nvPr/>
          </p:nvSpPr>
          <p:spPr>
            <a:xfrm>
              <a:off x="1499443" y="1356661"/>
              <a:ext cx="72963" cy="72973"/>
            </a:xfrm>
            <a:prstGeom prst="ellipse">
              <a:avLst/>
            </a:prstGeom>
            <a:solidFill>
              <a:srgbClr val="66CCFF"/>
            </a:solidFill>
            <a:ln>
              <a:solidFill>
                <a:srgbClr val="66CC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sz="1400"/>
            </a:p>
          </p:txBody>
        </p:sp>
        <p:sp>
          <p:nvSpPr>
            <p:cNvPr id="41" name="40 Elipse"/>
            <p:cNvSpPr/>
            <p:nvPr/>
          </p:nvSpPr>
          <p:spPr>
            <a:xfrm>
              <a:off x="2144445" y="997638"/>
              <a:ext cx="70046" cy="72971"/>
            </a:xfrm>
            <a:prstGeom prst="ellipse">
              <a:avLst/>
            </a:prstGeom>
            <a:solidFill>
              <a:srgbClr val="66CCFF"/>
            </a:solidFill>
            <a:ln>
              <a:solidFill>
                <a:srgbClr val="66CC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sz="1400"/>
            </a:p>
          </p:txBody>
        </p:sp>
        <p:sp>
          <p:nvSpPr>
            <p:cNvPr id="42" name="41 Elipse"/>
            <p:cNvSpPr/>
            <p:nvPr/>
          </p:nvSpPr>
          <p:spPr>
            <a:xfrm>
              <a:off x="2856576" y="2643893"/>
              <a:ext cx="72965" cy="70053"/>
            </a:xfrm>
            <a:prstGeom prst="ellipse">
              <a:avLst/>
            </a:prstGeom>
            <a:solidFill>
              <a:srgbClr val="66CCFF"/>
            </a:solidFill>
            <a:ln>
              <a:solidFill>
                <a:srgbClr val="66CC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sz="1400"/>
            </a:p>
          </p:txBody>
        </p:sp>
        <p:sp>
          <p:nvSpPr>
            <p:cNvPr id="43" name="42 Elipse"/>
            <p:cNvSpPr/>
            <p:nvPr/>
          </p:nvSpPr>
          <p:spPr>
            <a:xfrm>
              <a:off x="2354582" y="2427895"/>
              <a:ext cx="72965" cy="72971"/>
            </a:xfrm>
            <a:prstGeom prst="ellipse">
              <a:avLst/>
            </a:prstGeom>
            <a:solidFill>
              <a:srgbClr val="66CCFF"/>
            </a:solidFill>
            <a:ln>
              <a:solidFill>
                <a:srgbClr val="66CC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sz="1400"/>
            </a:p>
          </p:txBody>
        </p:sp>
        <p:sp>
          <p:nvSpPr>
            <p:cNvPr id="44" name="43 Elipse"/>
            <p:cNvSpPr/>
            <p:nvPr/>
          </p:nvSpPr>
          <p:spPr>
            <a:xfrm>
              <a:off x="2214491" y="2071791"/>
              <a:ext cx="72965" cy="72971"/>
            </a:xfrm>
            <a:prstGeom prst="ellipse">
              <a:avLst/>
            </a:prstGeom>
            <a:solidFill>
              <a:srgbClr val="66CCFF"/>
            </a:solidFill>
            <a:ln>
              <a:solidFill>
                <a:srgbClr val="66CC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sz="1400"/>
            </a:p>
          </p:txBody>
        </p:sp>
        <p:sp>
          <p:nvSpPr>
            <p:cNvPr id="45" name="44 Elipse"/>
            <p:cNvSpPr/>
            <p:nvPr/>
          </p:nvSpPr>
          <p:spPr>
            <a:xfrm>
              <a:off x="1928472" y="1645632"/>
              <a:ext cx="70046" cy="70053"/>
            </a:xfrm>
            <a:prstGeom prst="ellipse">
              <a:avLst/>
            </a:prstGeom>
            <a:solidFill>
              <a:srgbClr val="66CCFF"/>
            </a:solidFill>
            <a:ln>
              <a:solidFill>
                <a:srgbClr val="66CC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sz="1400"/>
            </a:p>
          </p:txBody>
        </p:sp>
        <p:sp>
          <p:nvSpPr>
            <p:cNvPr id="46" name="45 Elipse"/>
            <p:cNvSpPr/>
            <p:nvPr/>
          </p:nvSpPr>
          <p:spPr>
            <a:xfrm>
              <a:off x="1928472" y="2144762"/>
              <a:ext cx="70046" cy="67135"/>
            </a:xfrm>
            <a:prstGeom prst="ellipse">
              <a:avLst/>
            </a:prstGeom>
            <a:solidFill>
              <a:schemeClr val="tx1">
                <a:lumMod val="85000"/>
              </a:schemeClr>
            </a:solidFill>
            <a:ln>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sz="1400"/>
            </a:p>
          </p:txBody>
        </p:sp>
        <p:sp>
          <p:nvSpPr>
            <p:cNvPr id="47" name="46 Elipse"/>
            <p:cNvSpPr/>
            <p:nvPr/>
          </p:nvSpPr>
          <p:spPr>
            <a:xfrm>
              <a:off x="1642452" y="1356661"/>
              <a:ext cx="72965" cy="72973"/>
            </a:xfrm>
            <a:prstGeom prst="ellipse">
              <a:avLst/>
            </a:prstGeom>
            <a:solidFill>
              <a:schemeClr val="tx1">
                <a:lumMod val="85000"/>
              </a:schemeClr>
            </a:solidFill>
            <a:ln>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sz="1400"/>
            </a:p>
          </p:txBody>
        </p:sp>
        <p:sp>
          <p:nvSpPr>
            <p:cNvPr id="48" name="47 Elipse"/>
            <p:cNvSpPr/>
            <p:nvPr/>
          </p:nvSpPr>
          <p:spPr>
            <a:xfrm>
              <a:off x="2354582" y="2713947"/>
              <a:ext cx="72965" cy="72971"/>
            </a:xfrm>
            <a:prstGeom prst="ellipse">
              <a:avLst/>
            </a:prstGeom>
            <a:solidFill>
              <a:schemeClr val="tx1">
                <a:lumMod val="85000"/>
              </a:schemeClr>
            </a:solidFill>
            <a:ln>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sz="1400"/>
            </a:p>
          </p:txBody>
        </p:sp>
        <p:sp>
          <p:nvSpPr>
            <p:cNvPr id="49" name="48 Elipse"/>
            <p:cNvSpPr/>
            <p:nvPr/>
          </p:nvSpPr>
          <p:spPr>
            <a:xfrm>
              <a:off x="2214491" y="2284869"/>
              <a:ext cx="72965" cy="70053"/>
            </a:xfrm>
            <a:prstGeom prst="ellipse">
              <a:avLst/>
            </a:prstGeom>
            <a:solidFill>
              <a:schemeClr val="tx1">
                <a:lumMod val="85000"/>
              </a:schemeClr>
            </a:solidFill>
            <a:ln>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sz="1400"/>
            </a:p>
          </p:txBody>
        </p:sp>
        <p:sp>
          <p:nvSpPr>
            <p:cNvPr id="50" name="49 Elipse"/>
            <p:cNvSpPr/>
            <p:nvPr/>
          </p:nvSpPr>
          <p:spPr>
            <a:xfrm>
              <a:off x="1715417" y="2001737"/>
              <a:ext cx="72963" cy="70053"/>
            </a:xfrm>
            <a:prstGeom prst="ellipse">
              <a:avLst/>
            </a:prstGeom>
            <a:solidFill>
              <a:schemeClr val="tx1">
                <a:lumMod val="85000"/>
              </a:schemeClr>
            </a:solidFill>
            <a:ln>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sz="1400"/>
            </a:p>
          </p:txBody>
        </p:sp>
        <p:sp>
          <p:nvSpPr>
            <p:cNvPr id="51" name="50 Elipse"/>
            <p:cNvSpPr/>
            <p:nvPr/>
          </p:nvSpPr>
          <p:spPr>
            <a:xfrm>
              <a:off x="2071482" y="1356661"/>
              <a:ext cx="72963" cy="72973"/>
            </a:xfrm>
            <a:prstGeom prst="ellipse">
              <a:avLst/>
            </a:prstGeom>
            <a:solidFill>
              <a:schemeClr val="tx1">
                <a:lumMod val="85000"/>
              </a:schemeClr>
            </a:solidFill>
            <a:ln>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sz="1400"/>
            </a:p>
          </p:txBody>
        </p:sp>
        <p:sp>
          <p:nvSpPr>
            <p:cNvPr id="52" name="51 Elipse"/>
            <p:cNvSpPr/>
            <p:nvPr/>
          </p:nvSpPr>
          <p:spPr>
            <a:xfrm>
              <a:off x="1286387" y="2211897"/>
              <a:ext cx="70046" cy="72971"/>
            </a:xfrm>
            <a:prstGeom prst="ellipse">
              <a:avLst/>
            </a:prstGeom>
            <a:solidFill>
              <a:schemeClr val="tx1">
                <a:lumMod val="85000"/>
              </a:schemeClr>
            </a:solidFill>
            <a:ln>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sz="1400"/>
            </a:p>
          </p:txBody>
        </p:sp>
        <p:sp>
          <p:nvSpPr>
            <p:cNvPr id="53" name="52 Elipse"/>
            <p:cNvSpPr/>
            <p:nvPr/>
          </p:nvSpPr>
          <p:spPr>
            <a:xfrm>
              <a:off x="2716484" y="2713947"/>
              <a:ext cx="70046" cy="72971"/>
            </a:xfrm>
            <a:prstGeom prst="ellipse">
              <a:avLst/>
            </a:prstGeom>
            <a:solidFill>
              <a:schemeClr val="tx1">
                <a:lumMod val="85000"/>
              </a:schemeClr>
            </a:solidFill>
            <a:ln>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sz="1400"/>
            </a:p>
          </p:txBody>
        </p:sp>
        <p:sp>
          <p:nvSpPr>
            <p:cNvPr id="54" name="53 Elipse"/>
            <p:cNvSpPr/>
            <p:nvPr/>
          </p:nvSpPr>
          <p:spPr>
            <a:xfrm>
              <a:off x="2786530" y="2211897"/>
              <a:ext cx="70046" cy="72971"/>
            </a:xfrm>
            <a:prstGeom prst="ellipse">
              <a:avLst/>
            </a:prstGeom>
            <a:solidFill>
              <a:schemeClr val="tx1">
                <a:lumMod val="85000"/>
              </a:schemeClr>
            </a:solidFill>
            <a:ln>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sz="1400"/>
            </a:p>
          </p:txBody>
        </p:sp>
        <p:sp>
          <p:nvSpPr>
            <p:cNvPr id="55" name="54 Elipse"/>
            <p:cNvSpPr/>
            <p:nvPr/>
          </p:nvSpPr>
          <p:spPr>
            <a:xfrm>
              <a:off x="1286387" y="1645632"/>
              <a:ext cx="70046" cy="70053"/>
            </a:xfrm>
            <a:prstGeom prst="ellipse">
              <a:avLst/>
            </a:prstGeom>
            <a:solidFill>
              <a:schemeClr val="tx1">
                <a:lumMod val="85000"/>
              </a:schemeClr>
            </a:solidFill>
            <a:ln>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sz="1400"/>
            </a:p>
          </p:txBody>
        </p:sp>
        <p:sp>
          <p:nvSpPr>
            <p:cNvPr id="56" name="55 Elipse"/>
            <p:cNvSpPr/>
            <p:nvPr/>
          </p:nvSpPr>
          <p:spPr>
            <a:xfrm>
              <a:off x="2643521" y="1070610"/>
              <a:ext cx="72963" cy="72973"/>
            </a:xfrm>
            <a:prstGeom prst="ellipse">
              <a:avLst/>
            </a:prstGeom>
            <a:solidFill>
              <a:schemeClr val="tx1">
                <a:lumMod val="85000"/>
              </a:schemeClr>
            </a:solidFill>
            <a:ln>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sz="1400"/>
            </a:p>
          </p:txBody>
        </p:sp>
        <p:sp>
          <p:nvSpPr>
            <p:cNvPr id="57" name="56 Elipse"/>
            <p:cNvSpPr/>
            <p:nvPr/>
          </p:nvSpPr>
          <p:spPr>
            <a:xfrm>
              <a:off x="3072549" y="2427895"/>
              <a:ext cx="72965" cy="72971"/>
            </a:xfrm>
            <a:prstGeom prst="ellipse">
              <a:avLst/>
            </a:prstGeom>
            <a:solidFill>
              <a:schemeClr val="tx1">
                <a:lumMod val="85000"/>
              </a:schemeClr>
            </a:solidFill>
            <a:ln>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sz="1400"/>
            </a:p>
          </p:txBody>
        </p:sp>
        <p:sp>
          <p:nvSpPr>
            <p:cNvPr id="58" name="57 Elipse"/>
            <p:cNvSpPr/>
            <p:nvPr/>
          </p:nvSpPr>
          <p:spPr>
            <a:xfrm>
              <a:off x="1715417" y="1572659"/>
              <a:ext cx="72963" cy="72973"/>
            </a:xfrm>
            <a:prstGeom prst="ellipse">
              <a:avLst/>
            </a:prstGeom>
            <a:solidFill>
              <a:schemeClr val="tx1">
                <a:lumMod val="85000"/>
              </a:schemeClr>
            </a:solidFill>
            <a:ln>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sz="1400"/>
            </a:p>
          </p:txBody>
        </p:sp>
        <p:sp>
          <p:nvSpPr>
            <p:cNvPr id="59" name="58 Elipse"/>
            <p:cNvSpPr/>
            <p:nvPr/>
          </p:nvSpPr>
          <p:spPr>
            <a:xfrm>
              <a:off x="2214491" y="1928764"/>
              <a:ext cx="72965" cy="72973"/>
            </a:xfrm>
            <a:prstGeom prst="ellipse">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sz="1400"/>
            </a:p>
          </p:txBody>
        </p:sp>
        <p:sp>
          <p:nvSpPr>
            <p:cNvPr id="60" name="59 Elipse"/>
            <p:cNvSpPr/>
            <p:nvPr/>
          </p:nvSpPr>
          <p:spPr>
            <a:xfrm>
              <a:off x="3285606" y="1715686"/>
              <a:ext cx="70046" cy="70053"/>
            </a:xfrm>
            <a:prstGeom prst="ellipse">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sz="1400"/>
            </a:p>
          </p:txBody>
        </p:sp>
        <p:sp>
          <p:nvSpPr>
            <p:cNvPr id="61" name="60 Elipse"/>
            <p:cNvSpPr/>
            <p:nvPr/>
          </p:nvSpPr>
          <p:spPr>
            <a:xfrm>
              <a:off x="1499443" y="2144762"/>
              <a:ext cx="72963" cy="67135"/>
            </a:xfrm>
            <a:prstGeom prst="ellipse">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sz="1400"/>
            </a:p>
          </p:txBody>
        </p:sp>
        <p:sp>
          <p:nvSpPr>
            <p:cNvPr id="62" name="61 Elipse"/>
            <p:cNvSpPr/>
            <p:nvPr/>
          </p:nvSpPr>
          <p:spPr>
            <a:xfrm>
              <a:off x="2497593" y="2284869"/>
              <a:ext cx="72963" cy="70053"/>
            </a:xfrm>
            <a:prstGeom prst="ellipse">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sz="1400"/>
            </a:p>
          </p:txBody>
        </p:sp>
        <p:sp>
          <p:nvSpPr>
            <p:cNvPr id="63" name="62 Elipse"/>
            <p:cNvSpPr/>
            <p:nvPr/>
          </p:nvSpPr>
          <p:spPr>
            <a:xfrm>
              <a:off x="3145515" y="2284869"/>
              <a:ext cx="70046" cy="70053"/>
            </a:xfrm>
            <a:prstGeom prst="ellipse">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sz="1400"/>
            </a:p>
          </p:txBody>
        </p:sp>
        <p:sp>
          <p:nvSpPr>
            <p:cNvPr id="64" name="63 Elipse"/>
            <p:cNvSpPr/>
            <p:nvPr/>
          </p:nvSpPr>
          <p:spPr>
            <a:xfrm>
              <a:off x="2354582" y="1143583"/>
              <a:ext cx="72965" cy="70053"/>
            </a:xfrm>
            <a:prstGeom prst="ellipse">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sz="1400"/>
            </a:p>
          </p:txBody>
        </p:sp>
        <p:sp>
          <p:nvSpPr>
            <p:cNvPr id="65" name="64 Elipse"/>
            <p:cNvSpPr/>
            <p:nvPr/>
          </p:nvSpPr>
          <p:spPr>
            <a:xfrm>
              <a:off x="1928472" y="2500867"/>
              <a:ext cx="70046" cy="70053"/>
            </a:xfrm>
            <a:prstGeom prst="ellipse">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sz="1400"/>
            </a:p>
          </p:txBody>
        </p:sp>
        <p:sp>
          <p:nvSpPr>
            <p:cNvPr id="66" name="65 Elipse"/>
            <p:cNvSpPr/>
            <p:nvPr/>
          </p:nvSpPr>
          <p:spPr>
            <a:xfrm>
              <a:off x="2287456" y="2929945"/>
              <a:ext cx="67126" cy="72971"/>
            </a:xfrm>
            <a:prstGeom prst="ellipse">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sz="1400"/>
            </a:p>
          </p:txBody>
        </p:sp>
        <p:sp>
          <p:nvSpPr>
            <p:cNvPr id="67" name="66 Elipse"/>
            <p:cNvSpPr/>
            <p:nvPr/>
          </p:nvSpPr>
          <p:spPr>
            <a:xfrm>
              <a:off x="1356433" y="2643893"/>
              <a:ext cx="72965" cy="70053"/>
            </a:xfrm>
            <a:prstGeom prst="ellipse">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sz="1400"/>
            </a:p>
          </p:txBody>
        </p:sp>
        <p:sp>
          <p:nvSpPr>
            <p:cNvPr id="68" name="67 Elipse"/>
            <p:cNvSpPr/>
            <p:nvPr/>
          </p:nvSpPr>
          <p:spPr>
            <a:xfrm>
              <a:off x="1572406" y="1213636"/>
              <a:ext cx="70046" cy="72971"/>
            </a:xfrm>
            <a:prstGeom prst="ellipse">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sz="1400"/>
            </a:p>
          </p:txBody>
        </p:sp>
        <p:sp>
          <p:nvSpPr>
            <p:cNvPr id="69" name="68 Elipse"/>
            <p:cNvSpPr/>
            <p:nvPr/>
          </p:nvSpPr>
          <p:spPr>
            <a:xfrm>
              <a:off x="1858426" y="1855793"/>
              <a:ext cx="70046" cy="72971"/>
            </a:xfrm>
            <a:prstGeom prst="ellipse">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sz="1400"/>
            </a:p>
          </p:txBody>
        </p:sp>
        <p:sp>
          <p:nvSpPr>
            <p:cNvPr id="70" name="69 Elipse"/>
            <p:cNvSpPr/>
            <p:nvPr/>
          </p:nvSpPr>
          <p:spPr>
            <a:xfrm>
              <a:off x="2427547" y="2856972"/>
              <a:ext cx="70046" cy="72973"/>
            </a:xfrm>
            <a:prstGeom prst="ellipse">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sz="1400"/>
            </a:p>
          </p:txBody>
        </p:sp>
        <p:sp>
          <p:nvSpPr>
            <p:cNvPr id="71" name="70 Elipse"/>
            <p:cNvSpPr/>
            <p:nvPr/>
          </p:nvSpPr>
          <p:spPr>
            <a:xfrm>
              <a:off x="1286387" y="1928764"/>
              <a:ext cx="70046" cy="72973"/>
            </a:xfrm>
            <a:prstGeom prst="ellipse">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sz="1400"/>
            </a:p>
          </p:txBody>
        </p:sp>
        <p:sp>
          <p:nvSpPr>
            <p:cNvPr id="72" name="71 Elipse"/>
            <p:cNvSpPr/>
            <p:nvPr/>
          </p:nvSpPr>
          <p:spPr>
            <a:xfrm>
              <a:off x="2080237" y="1794495"/>
              <a:ext cx="72965" cy="70053"/>
            </a:xfrm>
            <a:prstGeom prst="ellipse">
              <a:avLst/>
            </a:prstGeom>
            <a:solidFill>
              <a:srgbClr val="66CCFF"/>
            </a:solidFill>
            <a:ln>
              <a:solidFill>
                <a:srgbClr val="66CC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sz="1400"/>
            </a:p>
          </p:txBody>
        </p:sp>
        <p:sp>
          <p:nvSpPr>
            <p:cNvPr id="73" name="72 Elipse"/>
            <p:cNvSpPr/>
            <p:nvPr/>
          </p:nvSpPr>
          <p:spPr>
            <a:xfrm>
              <a:off x="2287456" y="1928764"/>
              <a:ext cx="67126" cy="72973"/>
            </a:xfrm>
            <a:prstGeom prst="ellipse">
              <a:avLst/>
            </a:prstGeom>
            <a:solidFill>
              <a:srgbClr val="66CCFF"/>
            </a:solidFill>
            <a:ln>
              <a:solidFill>
                <a:srgbClr val="66CC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sz="1400"/>
            </a:p>
          </p:txBody>
        </p:sp>
        <p:sp>
          <p:nvSpPr>
            <p:cNvPr id="74" name="73 Elipse"/>
            <p:cNvSpPr/>
            <p:nvPr/>
          </p:nvSpPr>
          <p:spPr>
            <a:xfrm>
              <a:off x="2383768" y="2098060"/>
              <a:ext cx="72965" cy="72973"/>
            </a:xfrm>
            <a:prstGeom prst="ellipse">
              <a:avLst/>
            </a:prstGeom>
            <a:solidFill>
              <a:srgbClr val="66CCFF"/>
            </a:solidFill>
            <a:ln>
              <a:solidFill>
                <a:srgbClr val="66CC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sz="1400"/>
            </a:p>
          </p:txBody>
        </p:sp>
        <p:sp>
          <p:nvSpPr>
            <p:cNvPr id="75" name="74 Elipse"/>
            <p:cNvSpPr/>
            <p:nvPr/>
          </p:nvSpPr>
          <p:spPr>
            <a:xfrm>
              <a:off x="2541370" y="2252762"/>
              <a:ext cx="67128" cy="72971"/>
            </a:xfrm>
            <a:prstGeom prst="ellipse">
              <a:avLst/>
            </a:prstGeom>
            <a:solidFill>
              <a:srgbClr val="66CCFF"/>
            </a:solidFill>
            <a:ln>
              <a:solidFill>
                <a:srgbClr val="66CC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sz="1400"/>
            </a:p>
          </p:txBody>
        </p:sp>
        <p:sp>
          <p:nvSpPr>
            <p:cNvPr id="76" name="75 Elipse"/>
            <p:cNvSpPr/>
            <p:nvPr/>
          </p:nvSpPr>
          <p:spPr>
            <a:xfrm>
              <a:off x="2690218" y="2404544"/>
              <a:ext cx="70046" cy="70053"/>
            </a:xfrm>
            <a:prstGeom prst="ellipse">
              <a:avLst/>
            </a:prstGeom>
            <a:solidFill>
              <a:srgbClr val="66CCFF"/>
            </a:solidFill>
            <a:ln>
              <a:solidFill>
                <a:srgbClr val="66CC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sz="1400"/>
            </a:p>
          </p:txBody>
        </p:sp>
        <p:sp>
          <p:nvSpPr>
            <p:cNvPr id="77" name="76 Elipse"/>
            <p:cNvSpPr/>
            <p:nvPr/>
          </p:nvSpPr>
          <p:spPr>
            <a:xfrm>
              <a:off x="2509267" y="1295365"/>
              <a:ext cx="72963" cy="70053"/>
            </a:xfrm>
            <a:prstGeom prst="ellipse">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sz="1400"/>
            </a:p>
          </p:txBody>
        </p:sp>
        <p:sp>
          <p:nvSpPr>
            <p:cNvPr id="78" name="77 Elipse"/>
            <p:cNvSpPr/>
            <p:nvPr/>
          </p:nvSpPr>
          <p:spPr>
            <a:xfrm>
              <a:off x="2663950" y="1447148"/>
              <a:ext cx="67128" cy="72971"/>
            </a:xfrm>
            <a:prstGeom prst="ellipse">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sz="1400"/>
            </a:p>
          </p:txBody>
        </p:sp>
        <p:sp>
          <p:nvSpPr>
            <p:cNvPr id="79" name="78 Elipse"/>
            <p:cNvSpPr/>
            <p:nvPr/>
          </p:nvSpPr>
          <p:spPr>
            <a:xfrm>
              <a:off x="1797137" y="1511363"/>
              <a:ext cx="67126" cy="70053"/>
            </a:xfrm>
            <a:prstGeom prst="ellipse">
              <a:avLst/>
            </a:prstGeom>
            <a:solidFill>
              <a:schemeClr val="tx1">
                <a:lumMod val="85000"/>
              </a:schemeClr>
            </a:solidFill>
            <a:ln>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sz="1400"/>
            </a:p>
          </p:txBody>
        </p:sp>
        <p:sp>
          <p:nvSpPr>
            <p:cNvPr id="80" name="79 Elipse"/>
            <p:cNvSpPr/>
            <p:nvPr/>
          </p:nvSpPr>
          <p:spPr>
            <a:xfrm>
              <a:off x="1948902" y="1660226"/>
              <a:ext cx="72963" cy="72973"/>
            </a:xfrm>
            <a:prstGeom prst="ellipse">
              <a:avLst/>
            </a:prstGeom>
            <a:solidFill>
              <a:schemeClr val="tx1">
                <a:lumMod val="85000"/>
              </a:schemeClr>
            </a:solidFill>
            <a:ln>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sz="1400"/>
            </a:p>
          </p:txBody>
        </p:sp>
        <p:sp>
          <p:nvSpPr>
            <p:cNvPr id="81" name="80 Elipse"/>
            <p:cNvSpPr/>
            <p:nvPr/>
          </p:nvSpPr>
          <p:spPr>
            <a:xfrm>
              <a:off x="1928472" y="927585"/>
              <a:ext cx="70046" cy="70053"/>
            </a:xfrm>
            <a:prstGeom prst="ellipse">
              <a:avLst/>
            </a:prstGeom>
            <a:solidFill>
              <a:srgbClr val="66CCFF"/>
            </a:solidFill>
            <a:ln>
              <a:solidFill>
                <a:srgbClr val="66CC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sz="1400"/>
            </a:p>
          </p:txBody>
        </p:sp>
        <p:sp>
          <p:nvSpPr>
            <p:cNvPr id="82" name="81 Elipse"/>
            <p:cNvSpPr/>
            <p:nvPr/>
          </p:nvSpPr>
          <p:spPr>
            <a:xfrm>
              <a:off x="2021866" y="2877405"/>
              <a:ext cx="70046" cy="70053"/>
            </a:xfrm>
            <a:prstGeom prst="ellipse">
              <a:avLst/>
            </a:prstGeom>
            <a:solidFill>
              <a:srgbClr val="66CCFF"/>
            </a:solidFill>
            <a:ln>
              <a:solidFill>
                <a:srgbClr val="66CC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sz="1400"/>
            </a:p>
          </p:txBody>
        </p:sp>
        <p:sp>
          <p:nvSpPr>
            <p:cNvPr id="83" name="82 Elipse"/>
            <p:cNvSpPr/>
            <p:nvPr/>
          </p:nvSpPr>
          <p:spPr>
            <a:xfrm>
              <a:off x="3090061" y="1879144"/>
              <a:ext cx="72965" cy="70053"/>
            </a:xfrm>
            <a:prstGeom prst="ellipse">
              <a:avLst/>
            </a:prstGeom>
            <a:solidFill>
              <a:schemeClr val="tx1">
                <a:lumMod val="85000"/>
              </a:schemeClr>
            </a:solidFill>
            <a:ln>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sz="1400"/>
            </a:p>
          </p:txBody>
        </p:sp>
        <p:sp>
          <p:nvSpPr>
            <p:cNvPr id="84" name="83 Elipse"/>
            <p:cNvSpPr/>
            <p:nvPr/>
          </p:nvSpPr>
          <p:spPr>
            <a:xfrm>
              <a:off x="3241826" y="2028006"/>
              <a:ext cx="72965" cy="70053"/>
            </a:xfrm>
            <a:prstGeom prst="ellipse">
              <a:avLst/>
            </a:prstGeom>
            <a:solidFill>
              <a:schemeClr val="tx1">
                <a:lumMod val="85000"/>
              </a:schemeClr>
            </a:solidFill>
            <a:ln>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sz="1400"/>
            </a:p>
          </p:txBody>
        </p:sp>
        <p:sp>
          <p:nvSpPr>
            <p:cNvPr id="85" name="84 Elipse"/>
            <p:cNvSpPr/>
            <p:nvPr/>
          </p:nvSpPr>
          <p:spPr>
            <a:xfrm>
              <a:off x="2856576" y="1785739"/>
              <a:ext cx="72965" cy="70053"/>
            </a:xfrm>
            <a:prstGeom prst="ellipse">
              <a:avLst/>
            </a:prstGeom>
            <a:solidFill>
              <a:schemeClr val="accent3"/>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sz="1400"/>
            </a:p>
          </p:txBody>
        </p:sp>
        <p:sp>
          <p:nvSpPr>
            <p:cNvPr id="86" name="85 Elipse"/>
            <p:cNvSpPr/>
            <p:nvPr/>
          </p:nvSpPr>
          <p:spPr>
            <a:xfrm>
              <a:off x="2214491" y="1356661"/>
              <a:ext cx="72965" cy="72973"/>
            </a:xfrm>
            <a:prstGeom prst="ellipse">
              <a:avLst/>
            </a:prstGeom>
            <a:solidFill>
              <a:schemeClr val="accent3"/>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sz="1400"/>
            </a:p>
          </p:txBody>
        </p:sp>
        <p:sp>
          <p:nvSpPr>
            <p:cNvPr id="87" name="86 Elipse"/>
            <p:cNvSpPr/>
            <p:nvPr/>
          </p:nvSpPr>
          <p:spPr>
            <a:xfrm>
              <a:off x="2999586" y="2570920"/>
              <a:ext cx="72963" cy="72973"/>
            </a:xfrm>
            <a:prstGeom prst="ellipse">
              <a:avLst/>
            </a:prstGeom>
            <a:solidFill>
              <a:schemeClr val="accent3"/>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sz="1400"/>
            </a:p>
          </p:txBody>
        </p:sp>
        <p:sp>
          <p:nvSpPr>
            <p:cNvPr id="88" name="87 Elipse"/>
            <p:cNvSpPr/>
            <p:nvPr/>
          </p:nvSpPr>
          <p:spPr>
            <a:xfrm>
              <a:off x="3072549" y="1645632"/>
              <a:ext cx="72965" cy="70053"/>
            </a:xfrm>
            <a:prstGeom prst="ellipse">
              <a:avLst/>
            </a:prstGeom>
            <a:solidFill>
              <a:schemeClr val="accent3"/>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sz="1400"/>
            </a:p>
          </p:txBody>
        </p:sp>
        <p:sp>
          <p:nvSpPr>
            <p:cNvPr id="89" name="88 Elipse"/>
            <p:cNvSpPr/>
            <p:nvPr/>
          </p:nvSpPr>
          <p:spPr>
            <a:xfrm>
              <a:off x="2497593" y="1645632"/>
              <a:ext cx="72963" cy="70053"/>
            </a:xfrm>
            <a:prstGeom prst="ellipse">
              <a:avLst/>
            </a:prstGeom>
            <a:solidFill>
              <a:schemeClr val="tx1">
                <a:lumMod val="85000"/>
              </a:schemeClr>
            </a:solidFill>
            <a:ln>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sz="1400"/>
            </a:p>
          </p:txBody>
        </p:sp>
        <p:sp>
          <p:nvSpPr>
            <p:cNvPr id="90" name="89 Elipse"/>
            <p:cNvSpPr/>
            <p:nvPr/>
          </p:nvSpPr>
          <p:spPr>
            <a:xfrm>
              <a:off x="1589918" y="2521300"/>
              <a:ext cx="72965" cy="67134"/>
            </a:xfrm>
            <a:prstGeom prst="ellipse">
              <a:avLst/>
            </a:prstGeom>
            <a:solidFill>
              <a:schemeClr val="tx1">
                <a:lumMod val="85000"/>
              </a:schemeClr>
            </a:solidFill>
            <a:ln>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sz="1400"/>
            </a:p>
          </p:txBody>
        </p:sp>
        <p:sp>
          <p:nvSpPr>
            <p:cNvPr id="91" name="90 Elipse"/>
            <p:cNvSpPr/>
            <p:nvPr/>
          </p:nvSpPr>
          <p:spPr>
            <a:xfrm>
              <a:off x="2287456" y="1645632"/>
              <a:ext cx="67126" cy="70053"/>
            </a:xfrm>
            <a:prstGeom prst="ellipse">
              <a:avLst/>
            </a:prstGeom>
            <a:solidFill>
              <a:schemeClr val="tx1">
                <a:lumMod val="85000"/>
              </a:schemeClr>
            </a:solidFill>
            <a:ln>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sz="1400"/>
            </a:p>
          </p:txBody>
        </p:sp>
        <p:sp>
          <p:nvSpPr>
            <p:cNvPr id="92" name="91 Elipse"/>
            <p:cNvSpPr/>
            <p:nvPr/>
          </p:nvSpPr>
          <p:spPr>
            <a:xfrm>
              <a:off x="1896368" y="2824865"/>
              <a:ext cx="70046" cy="70053"/>
            </a:xfrm>
            <a:prstGeom prst="ellipse">
              <a:avLst/>
            </a:prstGeom>
            <a:solidFill>
              <a:schemeClr val="tx1">
                <a:lumMod val="85000"/>
              </a:schemeClr>
            </a:solidFill>
            <a:ln>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sz="1400"/>
            </a:p>
          </p:txBody>
        </p:sp>
        <p:sp>
          <p:nvSpPr>
            <p:cNvPr id="93" name="92 Elipse"/>
            <p:cNvSpPr/>
            <p:nvPr/>
          </p:nvSpPr>
          <p:spPr>
            <a:xfrm>
              <a:off x="2048134" y="2973727"/>
              <a:ext cx="70046" cy="72973"/>
            </a:xfrm>
            <a:prstGeom prst="ellipse">
              <a:avLst/>
            </a:prstGeom>
            <a:solidFill>
              <a:schemeClr val="tx1">
                <a:lumMod val="85000"/>
              </a:schemeClr>
            </a:solidFill>
            <a:ln>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sz="1400"/>
            </a:p>
          </p:txBody>
        </p:sp>
      </p:grpSp>
      <p:pic>
        <p:nvPicPr>
          <p:cNvPr id="25605" name="Picture 8" descr="http://1.bp.blogspot.com/_BK7qd9CKh8U/SeaPL5kVXCI/AAAAAAAAAB8/0E3fi8iw1hI/s320/Empedocles.png"/>
          <p:cNvPicPr>
            <a:picLocks noChangeAspect="1" noChangeArrowheads="1"/>
          </p:cNvPicPr>
          <p:nvPr/>
        </p:nvPicPr>
        <p:blipFill>
          <a:blip r:embed="rId4" cstate="print"/>
          <a:srcRect/>
          <a:stretch>
            <a:fillRect/>
          </a:stretch>
        </p:blipFill>
        <p:spPr bwMode="auto">
          <a:xfrm>
            <a:off x="6357938" y="214313"/>
            <a:ext cx="2357437" cy="2828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6626" name="Text Box 4"/>
          <p:cNvSpPr txBox="1">
            <a:spLocks noChangeArrowheads="1"/>
          </p:cNvSpPr>
          <p:nvPr/>
        </p:nvSpPr>
        <p:spPr bwMode="auto">
          <a:xfrm>
            <a:off x="285750" y="285750"/>
            <a:ext cx="5572125" cy="466725"/>
          </a:xfrm>
          <a:prstGeom prst="rect">
            <a:avLst/>
          </a:prstGeom>
          <a:solidFill>
            <a:srgbClr val="FFC000"/>
          </a:solidFill>
          <a:ln w="9525">
            <a:noFill/>
            <a:miter lim="800000"/>
            <a:headEnd/>
            <a:tailEnd/>
          </a:ln>
        </p:spPr>
        <p:txBody>
          <a:bodyPr>
            <a:spAutoFit/>
          </a:bodyPr>
          <a:lstStyle/>
          <a:p>
            <a:pPr>
              <a:spcBef>
                <a:spcPct val="50000"/>
              </a:spcBef>
            </a:pPr>
            <a:r>
              <a:rPr lang="es-ES" sz="2400">
                <a:latin typeface="Calibri" pitchFamily="34" charset="0"/>
              </a:rPr>
              <a:t>ANAXÁGORAS DE CLAZOMENE</a:t>
            </a:r>
          </a:p>
        </p:txBody>
      </p:sp>
      <p:sp>
        <p:nvSpPr>
          <p:cNvPr id="26627" name="5 Rectángulo"/>
          <p:cNvSpPr>
            <a:spLocks noChangeArrowheads="1"/>
          </p:cNvSpPr>
          <p:nvPr/>
        </p:nvSpPr>
        <p:spPr bwMode="auto">
          <a:xfrm>
            <a:off x="5929313" y="357188"/>
            <a:ext cx="1492250" cy="369887"/>
          </a:xfrm>
          <a:prstGeom prst="rect">
            <a:avLst/>
          </a:prstGeom>
          <a:noFill/>
          <a:ln w="9525">
            <a:noFill/>
            <a:miter lim="800000"/>
            <a:headEnd/>
            <a:tailEnd/>
          </a:ln>
        </p:spPr>
        <p:txBody>
          <a:bodyPr wrap="none">
            <a:spAutoFit/>
          </a:bodyPr>
          <a:lstStyle/>
          <a:p>
            <a:r>
              <a:rPr lang="es-ES" b="1">
                <a:solidFill>
                  <a:srgbClr val="C00000"/>
                </a:solidFill>
                <a:latin typeface="Times New Roman" pitchFamily="18" charset="0"/>
              </a:rPr>
              <a:t>500-428 A.C. </a:t>
            </a:r>
            <a:endParaRPr lang="es-ES" b="1">
              <a:solidFill>
                <a:srgbClr val="C00000"/>
              </a:solidFill>
              <a:latin typeface="Calibri" pitchFamily="34" charset="0"/>
            </a:endParaRPr>
          </a:p>
        </p:txBody>
      </p:sp>
      <p:sp>
        <p:nvSpPr>
          <p:cNvPr id="26628" name="6 Rectángulo"/>
          <p:cNvSpPr>
            <a:spLocks noChangeArrowheads="1"/>
          </p:cNvSpPr>
          <p:nvPr/>
        </p:nvSpPr>
        <p:spPr bwMode="auto">
          <a:xfrm>
            <a:off x="285750" y="857250"/>
            <a:ext cx="5643563" cy="2862263"/>
          </a:xfrm>
          <a:prstGeom prst="rect">
            <a:avLst/>
          </a:prstGeom>
          <a:noFill/>
          <a:ln w="9525">
            <a:noFill/>
            <a:miter lim="800000"/>
            <a:headEnd/>
            <a:tailEnd/>
          </a:ln>
        </p:spPr>
        <p:txBody>
          <a:bodyPr>
            <a:spAutoFit/>
          </a:bodyPr>
          <a:lstStyle/>
          <a:p>
            <a:pPr algn="just">
              <a:spcBef>
                <a:spcPct val="50000"/>
              </a:spcBef>
            </a:pPr>
            <a:r>
              <a:rPr lang="es-ES" dirty="0" err="1">
                <a:latin typeface="Calibri" pitchFamily="34" charset="0"/>
              </a:rPr>
              <a:t>Anaxágoras</a:t>
            </a:r>
            <a:r>
              <a:rPr lang="es-ES" dirty="0">
                <a:latin typeface="Calibri" pitchFamily="34" charset="0"/>
              </a:rPr>
              <a:t> nació en </a:t>
            </a:r>
            <a:r>
              <a:rPr lang="es-ES" dirty="0" err="1">
                <a:latin typeface="Calibri" pitchFamily="34" charset="0"/>
              </a:rPr>
              <a:t>Clazomene</a:t>
            </a:r>
            <a:r>
              <a:rPr lang="es-ES" dirty="0">
                <a:latin typeface="Calibri" pitchFamily="34" charset="0"/>
              </a:rPr>
              <a:t>. Fue el primer pensador en establecerse en Atenas, más tarde un destacado centro filosófico. </a:t>
            </a:r>
            <a:r>
              <a:rPr lang="es-ES" b="1" dirty="0">
                <a:latin typeface="Calibri" pitchFamily="34" charset="0"/>
              </a:rPr>
              <a:t>Entre sus alumnos</a:t>
            </a:r>
            <a:r>
              <a:rPr lang="es-ES" dirty="0">
                <a:latin typeface="Calibri" pitchFamily="34" charset="0"/>
              </a:rPr>
              <a:t> se encontraban el estadista griego</a:t>
            </a:r>
            <a:r>
              <a:rPr lang="es-ES" b="1" dirty="0">
                <a:latin typeface="Calibri" pitchFamily="34" charset="0"/>
              </a:rPr>
              <a:t> Pericles</a:t>
            </a:r>
            <a:r>
              <a:rPr lang="es-ES" dirty="0">
                <a:latin typeface="Calibri" pitchFamily="34" charset="0"/>
              </a:rPr>
              <a:t>, el dramaturgo griego </a:t>
            </a:r>
            <a:r>
              <a:rPr lang="es-ES" b="1" dirty="0">
                <a:latin typeface="Calibri" pitchFamily="34" charset="0"/>
              </a:rPr>
              <a:t>Eurípides</a:t>
            </a:r>
            <a:r>
              <a:rPr lang="es-ES" dirty="0">
                <a:latin typeface="Calibri" pitchFamily="34" charset="0"/>
              </a:rPr>
              <a:t>, y quizás también </a:t>
            </a:r>
            <a:r>
              <a:rPr lang="es-ES" b="1" dirty="0">
                <a:latin typeface="Calibri" pitchFamily="34" charset="0"/>
              </a:rPr>
              <a:t>Sócrates</a:t>
            </a:r>
            <a:r>
              <a:rPr lang="es-ES" dirty="0">
                <a:latin typeface="Calibri" pitchFamily="34" charset="0"/>
              </a:rPr>
              <a:t>. </a:t>
            </a:r>
            <a:r>
              <a:rPr lang="es-ES" dirty="0" err="1">
                <a:latin typeface="Calibri" pitchFamily="34" charset="0"/>
              </a:rPr>
              <a:t>Anaxágoras</a:t>
            </a:r>
            <a:r>
              <a:rPr lang="es-ES" dirty="0">
                <a:latin typeface="Calibri" pitchFamily="34" charset="0"/>
              </a:rPr>
              <a:t> había enseñado en Atenas durante cerca de treinta años cuando </a:t>
            </a:r>
            <a:r>
              <a:rPr lang="es-ES" b="1" dirty="0">
                <a:latin typeface="Calibri" pitchFamily="34" charset="0"/>
              </a:rPr>
              <a:t>se le encarceló acusado de impiedad</a:t>
            </a:r>
            <a:r>
              <a:rPr lang="es-ES" dirty="0">
                <a:latin typeface="Calibri" pitchFamily="34" charset="0"/>
              </a:rPr>
              <a:t> al sugerir que el Sol era una piedra caliente y la Luna procedía de la Tierra. Después marchó a Jonia (en Asia menor) y se estableció en </a:t>
            </a:r>
            <a:r>
              <a:rPr lang="es-ES" dirty="0" err="1">
                <a:latin typeface="Calibri" pitchFamily="34" charset="0"/>
              </a:rPr>
              <a:t>Lampsacus</a:t>
            </a:r>
            <a:r>
              <a:rPr lang="es-ES" dirty="0">
                <a:latin typeface="Calibri" pitchFamily="34" charset="0"/>
              </a:rPr>
              <a:t> (una colonia de </a:t>
            </a:r>
            <a:r>
              <a:rPr lang="es-ES" dirty="0" err="1">
                <a:latin typeface="Calibri" pitchFamily="34" charset="0"/>
              </a:rPr>
              <a:t>Mileto</a:t>
            </a:r>
            <a:r>
              <a:rPr lang="es-ES" dirty="0">
                <a:latin typeface="Calibri" pitchFamily="34" charset="0"/>
              </a:rPr>
              <a:t>), donde murió.</a:t>
            </a:r>
            <a:endParaRPr lang="es-ES" dirty="0">
              <a:solidFill>
                <a:srgbClr val="000204"/>
              </a:solidFill>
              <a:latin typeface="Calibri" pitchFamily="34" charset="0"/>
            </a:endParaRPr>
          </a:p>
        </p:txBody>
      </p:sp>
      <p:pic>
        <p:nvPicPr>
          <p:cNvPr id="26629" name="Picture 7" descr="Archivo:Anaxagoras Lebiedzki Rahl.jpg">
            <a:hlinkClick r:id="rId3"/>
          </p:cNvPr>
          <p:cNvPicPr>
            <a:picLocks noChangeAspect="1" noChangeArrowheads="1"/>
          </p:cNvPicPr>
          <p:nvPr/>
        </p:nvPicPr>
        <p:blipFill>
          <a:blip r:embed="rId4" cstate="print"/>
          <a:srcRect/>
          <a:stretch>
            <a:fillRect/>
          </a:stretch>
        </p:blipFill>
        <p:spPr bwMode="auto">
          <a:xfrm>
            <a:off x="6000750" y="785813"/>
            <a:ext cx="2643188" cy="3517900"/>
          </a:xfrm>
          <a:prstGeom prst="rect">
            <a:avLst/>
          </a:prstGeom>
          <a:noFill/>
          <a:ln w="9525">
            <a:noFill/>
            <a:miter lim="800000"/>
            <a:headEnd/>
            <a:tailEnd/>
          </a:ln>
        </p:spPr>
      </p:pic>
      <p:sp>
        <p:nvSpPr>
          <p:cNvPr id="26630" name="8 CuadroTexto"/>
          <p:cNvSpPr txBox="1">
            <a:spLocks noChangeArrowheads="1"/>
          </p:cNvSpPr>
          <p:nvPr/>
        </p:nvSpPr>
        <p:spPr bwMode="auto">
          <a:xfrm>
            <a:off x="2500313" y="4572000"/>
            <a:ext cx="6143625" cy="1754188"/>
          </a:xfrm>
          <a:prstGeom prst="rect">
            <a:avLst/>
          </a:prstGeom>
          <a:noFill/>
          <a:ln w="9525">
            <a:noFill/>
            <a:miter lim="800000"/>
            <a:headEnd/>
            <a:tailEnd/>
          </a:ln>
        </p:spPr>
        <p:txBody>
          <a:bodyPr>
            <a:spAutoFit/>
          </a:bodyPr>
          <a:lstStyle/>
          <a:p>
            <a:pPr algn="just">
              <a:buFontTx/>
              <a:buBlip>
                <a:blip r:embed="rId5"/>
              </a:buBlip>
            </a:pPr>
            <a:r>
              <a:rPr lang="es-ES" dirty="0">
                <a:latin typeface="Calibri" pitchFamily="34" charset="0"/>
              </a:rPr>
              <a:t>  </a:t>
            </a:r>
            <a:r>
              <a:rPr lang="es-ES" dirty="0" err="1">
                <a:latin typeface="Calibri" pitchFamily="34" charset="0"/>
              </a:rPr>
              <a:t>Anaxágoras</a:t>
            </a:r>
            <a:r>
              <a:rPr lang="es-ES" dirty="0">
                <a:latin typeface="Calibri" pitchFamily="34" charset="0"/>
              </a:rPr>
              <a:t> parte de la afirmación de </a:t>
            </a:r>
            <a:r>
              <a:rPr lang="es-ES" dirty="0" err="1">
                <a:latin typeface="Calibri" pitchFamily="34" charset="0"/>
              </a:rPr>
              <a:t>Parménides</a:t>
            </a:r>
            <a:r>
              <a:rPr lang="es-ES" dirty="0">
                <a:latin typeface="Calibri" pitchFamily="34" charset="0"/>
              </a:rPr>
              <a:t> de que el ser no puede empezar ni perecer, pero admitirá la pluralidad y el movimiento. Todo lo que se produce es mezcla de innumerables elementos. “Nada viene a la existencia ni es destruido, sino que todo es resultado de la mezcla y la división.” (Fr.17)</a:t>
            </a:r>
          </a:p>
        </p:txBody>
      </p:sp>
      <p:sp>
        <p:nvSpPr>
          <p:cNvPr id="26631" name="9 CuadroTexto"/>
          <p:cNvSpPr txBox="1">
            <a:spLocks noChangeArrowheads="1"/>
          </p:cNvSpPr>
          <p:nvPr/>
        </p:nvSpPr>
        <p:spPr bwMode="auto">
          <a:xfrm>
            <a:off x="357188" y="4643438"/>
            <a:ext cx="1857375" cy="646112"/>
          </a:xfrm>
          <a:prstGeom prst="rect">
            <a:avLst/>
          </a:prstGeom>
          <a:solidFill>
            <a:srgbClr val="C00000"/>
          </a:solidFill>
          <a:ln w="9525">
            <a:noFill/>
            <a:miter lim="800000"/>
            <a:headEnd/>
            <a:tailEnd/>
          </a:ln>
        </p:spPr>
        <p:txBody>
          <a:bodyPr>
            <a:spAutoFit/>
          </a:bodyPr>
          <a:lstStyle/>
          <a:p>
            <a:pPr algn="ctr"/>
            <a:r>
              <a:rPr lang="es-ES">
                <a:solidFill>
                  <a:schemeClr val="bg1"/>
                </a:solidFill>
                <a:latin typeface="Calibri" pitchFamily="34" charset="0"/>
              </a:rPr>
              <a:t>Teoría de Anaxágoras</a:t>
            </a:r>
          </a:p>
        </p:txBody>
      </p:sp>
      <p:cxnSp>
        <p:nvCxnSpPr>
          <p:cNvPr id="12" name="11 Conector recto"/>
          <p:cNvCxnSpPr/>
          <p:nvPr/>
        </p:nvCxnSpPr>
        <p:spPr>
          <a:xfrm rot="5400000">
            <a:off x="1356519" y="5501481"/>
            <a:ext cx="2000250" cy="1588"/>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2 CuadroTexto"/>
          <p:cNvSpPr txBox="1">
            <a:spLocks noChangeArrowheads="1"/>
          </p:cNvSpPr>
          <p:nvPr/>
        </p:nvSpPr>
        <p:spPr bwMode="auto">
          <a:xfrm>
            <a:off x="214313" y="357188"/>
            <a:ext cx="1857375" cy="646112"/>
          </a:xfrm>
          <a:prstGeom prst="rect">
            <a:avLst/>
          </a:prstGeom>
          <a:solidFill>
            <a:srgbClr val="C00000"/>
          </a:solidFill>
          <a:ln w="9525">
            <a:noFill/>
            <a:miter lim="800000"/>
            <a:headEnd/>
            <a:tailEnd/>
          </a:ln>
        </p:spPr>
        <p:txBody>
          <a:bodyPr>
            <a:spAutoFit/>
          </a:bodyPr>
          <a:lstStyle/>
          <a:p>
            <a:pPr algn="ctr"/>
            <a:r>
              <a:rPr lang="es-ES">
                <a:solidFill>
                  <a:schemeClr val="bg1"/>
                </a:solidFill>
                <a:latin typeface="Calibri" pitchFamily="34" charset="0"/>
              </a:rPr>
              <a:t>Teoría de Anaxágoras</a:t>
            </a:r>
          </a:p>
        </p:txBody>
      </p:sp>
      <p:cxnSp>
        <p:nvCxnSpPr>
          <p:cNvPr id="4" name="3 Conector recto"/>
          <p:cNvCxnSpPr/>
          <p:nvPr/>
        </p:nvCxnSpPr>
        <p:spPr>
          <a:xfrm rot="5400000">
            <a:off x="-964406" y="3393282"/>
            <a:ext cx="6357937"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27652" name="4 CuadroTexto"/>
          <p:cNvSpPr txBox="1">
            <a:spLocks noChangeArrowheads="1"/>
          </p:cNvSpPr>
          <p:nvPr/>
        </p:nvSpPr>
        <p:spPr bwMode="auto">
          <a:xfrm>
            <a:off x="2357438" y="285750"/>
            <a:ext cx="6500812" cy="6186309"/>
          </a:xfrm>
          <a:prstGeom prst="rect">
            <a:avLst/>
          </a:prstGeom>
          <a:noFill/>
          <a:ln w="9525">
            <a:noFill/>
            <a:miter lim="800000"/>
            <a:headEnd/>
            <a:tailEnd/>
          </a:ln>
        </p:spPr>
        <p:txBody>
          <a:bodyPr>
            <a:spAutoFit/>
          </a:bodyPr>
          <a:lstStyle/>
          <a:p>
            <a:pPr algn="just">
              <a:buFontTx/>
              <a:buBlip>
                <a:blip r:embed="rId2"/>
              </a:buBlip>
            </a:pPr>
            <a:r>
              <a:rPr lang="es-ES" dirty="0">
                <a:solidFill>
                  <a:schemeClr val="bg2"/>
                </a:solidFill>
                <a:latin typeface="Calibri" pitchFamily="34" charset="0"/>
              </a:rPr>
              <a:t> Estos innumerables elementos son las “semillas” (</a:t>
            </a:r>
            <a:r>
              <a:rPr lang="es-ES" dirty="0" err="1">
                <a:solidFill>
                  <a:schemeClr val="bg2"/>
                </a:solidFill>
                <a:latin typeface="Calibri" pitchFamily="34" charset="0"/>
              </a:rPr>
              <a:t>spermata</a:t>
            </a:r>
            <a:r>
              <a:rPr lang="es-ES" dirty="0">
                <a:solidFill>
                  <a:schemeClr val="bg2"/>
                </a:solidFill>
                <a:latin typeface="Calibri" pitchFamily="34" charset="0"/>
              </a:rPr>
              <a:t>) y posteriormente serían llamados </a:t>
            </a:r>
            <a:r>
              <a:rPr lang="es-ES" b="1" dirty="0" err="1">
                <a:solidFill>
                  <a:schemeClr val="bg2"/>
                </a:solidFill>
                <a:latin typeface="Calibri" pitchFamily="34" charset="0"/>
              </a:rPr>
              <a:t>Homeomerías</a:t>
            </a:r>
            <a:r>
              <a:rPr lang="es-ES" dirty="0">
                <a:solidFill>
                  <a:schemeClr val="bg2"/>
                </a:solidFill>
                <a:latin typeface="Calibri" pitchFamily="34" charset="0"/>
              </a:rPr>
              <a:t>. Estas son cualitativamente distintas e infinitamente divisibles.</a:t>
            </a:r>
          </a:p>
          <a:p>
            <a:pPr algn="just">
              <a:buFontTx/>
              <a:buBlip>
                <a:blip r:embed="rId2"/>
              </a:buBlip>
            </a:pPr>
            <a:endParaRPr lang="es-ES" dirty="0">
              <a:solidFill>
                <a:schemeClr val="bg2"/>
              </a:solidFill>
              <a:latin typeface="Calibri" pitchFamily="34" charset="0"/>
            </a:endParaRPr>
          </a:p>
          <a:p>
            <a:pPr algn="just">
              <a:buFontTx/>
              <a:buBlip>
                <a:blip r:embed="rId2"/>
              </a:buBlip>
            </a:pPr>
            <a:r>
              <a:rPr lang="es-ES" dirty="0">
                <a:solidFill>
                  <a:schemeClr val="bg2"/>
                </a:solidFill>
                <a:latin typeface="Calibri" pitchFamily="34" charset="0"/>
              </a:rPr>
              <a:t> En todas las cosas hay </a:t>
            </a:r>
            <a:r>
              <a:rPr lang="es-ES" dirty="0" err="1">
                <a:solidFill>
                  <a:schemeClr val="bg2"/>
                </a:solidFill>
                <a:latin typeface="Calibri" pitchFamily="34" charset="0"/>
              </a:rPr>
              <a:t>homeomerías</a:t>
            </a:r>
            <a:r>
              <a:rPr lang="es-ES" dirty="0">
                <a:solidFill>
                  <a:schemeClr val="bg2"/>
                </a:solidFill>
                <a:latin typeface="Calibri" pitchFamily="34" charset="0"/>
              </a:rPr>
              <a:t> de todo. “Todo está en todo”. Así se explica que una cosa pueda llegar a ser otra.</a:t>
            </a:r>
          </a:p>
          <a:p>
            <a:pPr algn="just">
              <a:buFontTx/>
              <a:buBlip>
                <a:blip r:embed="rId2"/>
              </a:buBlip>
            </a:pPr>
            <a:endParaRPr lang="es-ES" dirty="0">
              <a:solidFill>
                <a:schemeClr val="bg2"/>
              </a:solidFill>
              <a:latin typeface="Calibri" pitchFamily="34" charset="0"/>
            </a:endParaRPr>
          </a:p>
          <a:p>
            <a:pPr algn="just">
              <a:buFontTx/>
              <a:buBlip>
                <a:blip r:embed="rId2"/>
              </a:buBlip>
            </a:pPr>
            <a:r>
              <a:rPr lang="es-ES" dirty="0">
                <a:solidFill>
                  <a:schemeClr val="bg2"/>
                </a:solidFill>
                <a:latin typeface="Calibri" pitchFamily="34" charset="0"/>
              </a:rPr>
              <a:t>  La pluralidad y el cambio se explican por la mezcla y separación de las </a:t>
            </a:r>
            <a:r>
              <a:rPr lang="es-ES" dirty="0" err="1">
                <a:solidFill>
                  <a:schemeClr val="bg2"/>
                </a:solidFill>
                <a:latin typeface="Calibri" pitchFamily="34" charset="0"/>
              </a:rPr>
              <a:t>homeomerías</a:t>
            </a:r>
            <a:r>
              <a:rPr lang="es-ES" dirty="0">
                <a:solidFill>
                  <a:schemeClr val="bg2"/>
                </a:solidFill>
                <a:latin typeface="Calibri" pitchFamily="34" charset="0"/>
              </a:rPr>
              <a:t>. Para que esto pueda suceder se precisa la existencia del</a:t>
            </a:r>
            <a:r>
              <a:rPr lang="es-ES" b="1" dirty="0">
                <a:solidFill>
                  <a:schemeClr val="bg2"/>
                </a:solidFill>
                <a:latin typeface="Calibri" pitchFamily="34" charset="0"/>
              </a:rPr>
              <a:t> vacio</a:t>
            </a:r>
            <a:r>
              <a:rPr lang="es-ES" dirty="0">
                <a:solidFill>
                  <a:schemeClr val="bg2"/>
                </a:solidFill>
                <a:latin typeface="Calibri" pitchFamily="34" charset="0"/>
              </a:rPr>
              <a:t>.</a:t>
            </a:r>
          </a:p>
          <a:p>
            <a:pPr algn="just">
              <a:buFontTx/>
              <a:buBlip>
                <a:blip r:embed="rId2"/>
              </a:buBlip>
            </a:pPr>
            <a:endParaRPr lang="es-ES" dirty="0">
              <a:solidFill>
                <a:schemeClr val="bg2"/>
              </a:solidFill>
              <a:latin typeface="Calibri" pitchFamily="34" charset="0"/>
            </a:endParaRPr>
          </a:p>
          <a:p>
            <a:pPr algn="just">
              <a:buFontTx/>
              <a:buBlip>
                <a:blip r:embed="rId2"/>
              </a:buBlip>
            </a:pPr>
            <a:r>
              <a:rPr lang="es-ES" dirty="0">
                <a:solidFill>
                  <a:schemeClr val="bg2"/>
                </a:solidFill>
                <a:latin typeface="Calibri" pitchFamily="34" charset="0"/>
              </a:rPr>
              <a:t>  El mundo se origina por un torbellino que mezcla las semillas y este torbellino es explicado por un “principio de movimiento”, por una causa eficiente a la que denomina </a:t>
            </a:r>
            <a:r>
              <a:rPr lang="es-ES" b="1" dirty="0" err="1">
                <a:solidFill>
                  <a:schemeClr val="bg2"/>
                </a:solidFill>
                <a:latin typeface="Calibri" pitchFamily="34" charset="0"/>
              </a:rPr>
              <a:t>Nous</a:t>
            </a:r>
            <a:r>
              <a:rPr lang="es-ES" dirty="0">
                <a:solidFill>
                  <a:schemeClr val="bg2"/>
                </a:solidFill>
                <a:latin typeface="Calibri" pitchFamily="34" charset="0"/>
              </a:rPr>
              <a:t>. El </a:t>
            </a:r>
            <a:r>
              <a:rPr lang="es-ES" dirty="0" err="1">
                <a:solidFill>
                  <a:schemeClr val="bg2"/>
                </a:solidFill>
                <a:latin typeface="Calibri" pitchFamily="34" charset="0"/>
              </a:rPr>
              <a:t>Nous</a:t>
            </a:r>
            <a:r>
              <a:rPr lang="es-ES" dirty="0">
                <a:solidFill>
                  <a:schemeClr val="bg2"/>
                </a:solidFill>
                <a:latin typeface="Calibri" pitchFamily="34" charset="0"/>
              </a:rPr>
              <a:t> no está limitado por nada, posee autonomía, conoce todo y tiene el máximo poder.</a:t>
            </a:r>
          </a:p>
          <a:p>
            <a:pPr algn="just">
              <a:buFontTx/>
              <a:buBlip>
                <a:blip r:embed="rId2"/>
              </a:buBlip>
            </a:pPr>
            <a:endParaRPr lang="es-ES" dirty="0">
              <a:solidFill>
                <a:schemeClr val="bg2"/>
              </a:solidFill>
              <a:latin typeface="Calibri" pitchFamily="34" charset="0"/>
            </a:endParaRPr>
          </a:p>
          <a:p>
            <a:pPr algn="just">
              <a:buFontTx/>
              <a:buBlip>
                <a:blip r:embed="rId2"/>
              </a:buBlip>
            </a:pPr>
            <a:r>
              <a:rPr lang="es-ES" dirty="0">
                <a:solidFill>
                  <a:schemeClr val="bg2"/>
                </a:solidFill>
                <a:latin typeface="Calibri" pitchFamily="34" charset="0"/>
              </a:rPr>
              <a:t> El </a:t>
            </a:r>
            <a:r>
              <a:rPr lang="es-ES" dirty="0" err="1">
                <a:solidFill>
                  <a:schemeClr val="bg2"/>
                </a:solidFill>
                <a:latin typeface="Calibri" pitchFamily="34" charset="0"/>
              </a:rPr>
              <a:t>Nous</a:t>
            </a:r>
            <a:r>
              <a:rPr lang="es-ES" dirty="0">
                <a:solidFill>
                  <a:schemeClr val="bg2"/>
                </a:solidFill>
                <a:latin typeface="Calibri" pitchFamily="34" charset="0"/>
              </a:rPr>
              <a:t> es “la más sutil y pura de las cosas” pero </a:t>
            </a:r>
            <a:r>
              <a:rPr lang="es-ES" dirty="0" err="1">
                <a:solidFill>
                  <a:schemeClr val="bg2"/>
                </a:solidFill>
                <a:latin typeface="Calibri" pitchFamily="34" charset="0"/>
              </a:rPr>
              <a:t>Anaxágoras</a:t>
            </a:r>
            <a:r>
              <a:rPr lang="es-ES" dirty="0">
                <a:solidFill>
                  <a:schemeClr val="bg2"/>
                </a:solidFill>
                <a:latin typeface="Calibri" pitchFamily="34" charset="0"/>
              </a:rPr>
              <a:t> no lo concibe aún de modo inmaterial.</a:t>
            </a:r>
          </a:p>
          <a:p>
            <a:pPr algn="just">
              <a:buFontTx/>
              <a:buBlip>
                <a:blip r:embed="rId2"/>
              </a:buBlip>
            </a:pPr>
            <a:endParaRPr lang="es-ES" dirty="0">
              <a:solidFill>
                <a:schemeClr val="bg2"/>
              </a:solidFill>
              <a:latin typeface="Calibri" pitchFamily="34" charset="0"/>
            </a:endParaRPr>
          </a:p>
          <a:p>
            <a:pPr algn="just">
              <a:buFontTx/>
              <a:buBlip>
                <a:blip r:embed="rId2"/>
              </a:buBlip>
            </a:pPr>
            <a:r>
              <a:rPr lang="es-ES" dirty="0">
                <a:solidFill>
                  <a:schemeClr val="bg2"/>
                </a:solidFill>
                <a:latin typeface="Calibri" pitchFamily="34" charset="0"/>
              </a:rPr>
              <a:t> Aristóteles y Platón se decepcionaron al ver que en </a:t>
            </a:r>
            <a:r>
              <a:rPr lang="es-ES" dirty="0" err="1">
                <a:solidFill>
                  <a:schemeClr val="bg2"/>
                </a:solidFill>
                <a:latin typeface="Calibri" pitchFamily="34" charset="0"/>
              </a:rPr>
              <a:t>Anaxágoras</a:t>
            </a:r>
            <a:r>
              <a:rPr lang="es-ES" dirty="0">
                <a:solidFill>
                  <a:schemeClr val="bg2"/>
                </a:solidFill>
                <a:latin typeface="Calibri" pitchFamily="34" charset="0"/>
              </a:rPr>
              <a:t> el papel del </a:t>
            </a:r>
            <a:r>
              <a:rPr lang="es-ES" dirty="0" err="1">
                <a:solidFill>
                  <a:schemeClr val="bg2"/>
                </a:solidFill>
                <a:latin typeface="Calibri" pitchFamily="34" charset="0"/>
              </a:rPr>
              <a:t>Nous</a:t>
            </a:r>
            <a:r>
              <a:rPr lang="es-ES" dirty="0">
                <a:solidFill>
                  <a:schemeClr val="bg2"/>
                </a:solidFill>
                <a:latin typeface="Calibri" pitchFamily="34" charset="0"/>
              </a:rPr>
              <a:t> quedaba reducido a ese impulso inicial.</a:t>
            </a:r>
          </a:p>
        </p:txBody>
      </p:sp>
      <p:grpSp>
        <p:nvGrpSpPr>
          <p:cNvPr id="27653" name="11 Grupo"/>
          <p:cNvGrpSpPr>
            <a:grpSpLocks/>
          </p:cNvGrpSpPr>
          <p:nvPr/>
        </p:nvGrpSpPr>
        <p:grpSpPr bwMode="auto">
          <a:xfrm>
            <a:off x="71438" y="1571625"/>
            <a:ext cx="1857375" cy="3308350"/>
            <a:chOff x="285720" y="2428868"/>
            <a:chExt cx="2286016" cy="4071966"/>
          </a:xfrm>
        </p:grpSpPr>
        <p:sp>
          <p:nvSpPr>
            <p:cNvPr id="6" name="5 Elipse"/>
            <p:cNvSpPr/>
            <p:nvPr/>
          </p:nvSpPr>
          <p:spPr>
            <a:xfrm>
              <a:off x="428351" y="4357386"/>
              <a:ext cx="2143385" cy="214344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pic>
          <p:nvPicPr>
            <p:cNvPr id="7" name="6 Imagen" descr="Sin título-2.gif"/>
            <p:cNvPicPr>
              <a:picLocks noChangeAspect="1"/>
            </p:cNvPicPr>
            <p:nvPr/>
          </p:nvPicPr>
          <p:blipFill>
            <a:blip r:embed="rId3" cstate="print">
              <a:duotone>
                <a:schemeClr val="accent6">
                  <a:shade val="45000"/>
                  <a:satMod val="135000"/>
                </a:schemeClr>
                <a:prstClr val="white"/>
              </a:duotone>
            </a:blip>
            <a:stretch>
              <a:fillRect/>
            </a:stretch>
          </p:blipFill>
          <p:spPr>
            <a:xfrm>
              <a:off x="285720" y="3286124"/>
              <a:ext cx="1962150" cy="2124075"/>
            </a:xfrm>
            <a:prstGeom prst="rect">
              <a:avLst/>
            </a:prstGeom>
          </p:spPr>
        </p:pic>
        <p:sp>
          <p:nvSpPr>
            <p:cNvPr id="27656" name="7 CuadroTexto"/>
            <p:cNvSpPr txBox="1">
              <a:spLocks noChangeArrowheads="1"/>
            </p:cNvSpPr>
            <p:nvPr/>
          </p:nvSpPr>
          <p:spPr bwMode="auto">
            <a:xfrm>
              <a:off x="549491" y="5242426"/>
              <a:ext cx="1895855" cy="795484"/>
            </a:xfrm>
            <a:prstGeom prst="rect">
              <a:avLst/>
            </a:prstGeom>
            <a:noFill/>
            <a:ln w="9525">
              <a:noFill/>
              <a:miter lim="800000"/>
              <a:headEnd/>
              <a:tailEnd/>
            </a:ln>
          </p:spPr>
          <p:txBody>
            <a:bodyPr>
              <a:spAutoFit/>
            </a:bodyPr>
            <a:lstStyle/>
            <a:p>
              <a:pPr algn="ctr"/>
              <a:r>
                <a:rPr lang="es-ES">
                  <a:latin typeface="Calibri" pitchFamily="34" charset="0"/>
                </a:rPr>
                <a:t>Vacio y homeorerías</a:t>
              </a:r>
            </a:p>
          </p:txBody>
        </p:sp>
        <p:sp>
          <p:nvSpPr>
            <p:cNvPr id="9" name="8 Rectángulo"/>
            <p:cNvSpPr/>
            <p:nvPr/>
          </p:nvSpPr>
          <p:spPr>
            <a:xfrm>
              <a:off x="500645" y="2428868"/>
              <a:ext cx="1500564" cy="5002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sz="2800" b="1" dirty="0" err="1">
                  <a:solidFill>
                    <a:schemeClr val="bg2"/>
                  </a:solidFill>
                </a:rPr>
                <a:t>Nous</a:t>
              </a:r>
              <a:endParaRPr lang="es-ES" sz="2800" b="1" dirty="0">
                <a:solidFill>
                  <a:schemeClr val="bg2"/>
                </a:solidFill>
              </a:endParaRPr>
            </a:p>
          </p:txBody>
        </p:sp>
        <p:cxnSp>
          <p:nvCxnSpPr>
            <p:cNvPr id="11" name="10 Conector recto de flecha"/>
            <p:cNvCxnSpPr>
              <a:stCxn id="9" idx="2"/>
              <a:endCxn id="7" idx="0"/>
            </p:cNvCxnSpPr>
            <p:nvPr/>
          </p:nvCxnSpPr>
          <p:spPr>
            <a:xfrm rot="16200000" flipH="1">
              <a:off x="1079958" y="3100040"/>
              <a:ext cx="357568" cy="1563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4"/>
          <p:cNvSpPr txBox="1">
            <a:spLocks noChangeArrowheads="1"/>
          </p:cNvSpPr>
          <p:nvPr/>
        </p:nvSpPr>
        <p:spPr bwMode="auto">
          <a:xfrm>
            <a:off x="2071688" y="785813"/>
            <a:ext cx="6643687" cy="5355312"/>
          </a:xfrm>
          <a:prstGeom prst="rect">
            <a:avLst/>
          </a:prstGeom>
          <a:noFill/>
          <a:ln w="9525">
            <a:noFill/>
            <a:miter lim="800000"/>
            <a:headEnd/>
            <a:tailEnd/>
          </a:ln>
        </p:spPr>
        <p:txBody>
          <a:bodyPr>
            <a:spAutoFit/>
          </a:bodyPr>
          <a:lstStyle/>
          <a:p>
            <a:pPr algn="just">
              <a:spcBef>
                <a:spcPct val="50000"/>
              </a:spcBef>
            </a:pPr>
            <a:r>
              <a:rPr lang="es-ES" dirty="0">
                <a:solidFill>
                  <a:schemeClr val="accent2">
                    <a:lumMod val="20000"/>
                    <a:lumOff val="80000"/>
                  </a:schemeClr>
                </a:solidFill>
                <a:latin typeface="Calibri" pitchFamily="34" charset="0"/>
              </a:rPr>
              <a:t>Los escasos fragmentos que se han conservado de ambos no permiten deslindar con seguridad las aportaciones de cada cual. </a:t>
            </a:r>
          </a:p>
          <a:p>
            <a:pPr algn="just">
              <a:spcBef>
                <a:spcPct val="50000"/>
              </a:spcBef>
            </a:pPr>
            <a:r>
              <a:rPr lang="es-ES" dirty="0">
                <a:solidFill>
                  <a:schemeClr val="accent2">
                    <a:lumMod val="20000"/>
                    <a:lumOff val="80000"/>
                  </a:schemeClr>
                </a:solidFill>
                <a:latin typeface="Calibri" pitchFamily="34" charset="0"/>
              </a:rPr>
              <a:t>Los puntos fundamentales de su teoría son:</a:t>
            </a:r>
          </a:p>
          <a:p>
            <a:pPr algn="just">
              <a:spcBef>
                <a:spcPct val="50000"/>
              </a:spcBef>
              <a:buFontTx/>
              <a:buBlip>
                <a:blip r:embed="rId2"/>
              </a:buBlip>
            </a:pPr>
            <a:r>
              <a:rPr lang="es-ES" dirty="0">
                <a:solidFill>
                  <a:schemeClr val="accent2">
                    <a:lumMod val="20000"/>
                    <a:lumOff val="80000"/>
                  </a:schemeClr>
                </a:solidFill>
                <a:latin typeface="Calibri" pitchFamily="34" charset="0"/>
              </a:rPr>
              <a:t> </a:t>
            </a:r>
            <a:r>
              <a:rPr lang="es-ES" b="1" dirty="0">
                <a:solidFill>
                  <a:schemeClr val="accent2">
                    <a:lumMod val="20000"/>
                    <a:lumOff val="80000"/>
                  </a:schemeClr>
                </a:solidFill>
                <a:latin typeface="Calibri" pitchFamily="34" charset="0"/>
              </a:rPr>
              <a:t>El ser: </a:t>
            </a:r>
            <a:r>
              <a:rPr lang="es-ES" dirty="0">
                <a:solidFill>
                  <a:schemeClr val="accent2">
                    <a:lumMod val="20000"/>
                    <a:lumOff val="80000"/>
                  </a:schemeClr>
                </a:solidFill>
                <a:latin typeface="Calibri" pitchFamily="34" charset="0"/>
              </a:rPr>
              <a:t>el mundo está compuesto por infinitas partículas indivisibles, sólidas, llenas e inmutables, son los </a:t>
            </a:r>
            <a:r>
              <a:rPr lang="es-ES" b="1" dirty="0">
                <a:solidFill>
                  <a:schemeClr val="accent2">
                    <a:lumMod val="20000"/>
                    <a:lumOff val="80000"/>
                  </a:schemeClr>
                </a:solidFill>
                <a:latin typeface="Calibri" pitchFamily="34" charset="0"/>
              </a:rPr>
              <a:t>átomos</a:t>
            </a:r>
            <a:r>
              <a:rPr lang="es-ES" dirty="0">
                <a:solidFill>
                  <a:schemeClr val="accent2">
                    <a:lumMod val="20000"/>
                    <a:lumOff val="80000"/>
                  </a:schemeClr>
                </a:solidFill>
                <a:latin typeface="Calibri" pitchFamily="34" charset="0"/>
              </a:rPr>
              <a:t>, que tienen las características del ser de </a:t>
            </a:r>
            <a:r>
              <a:rPr lang="es-ES" dirty="0" err="1">
                <a:solidFill>
                  <a:schemeClr val="accent2">
                    <a:lumMod val="20000"/>
                    <a:lumOff val="80000"/>
                  </a:schemeClr>
                </a:solidFill>
                <a:latin typeface="Calibri" pitchFamily="34" charset="0"/>
              </a:rPr>
              <a:t>Parménides</a:t>
            </a:r>
            <a:r>
              <a:rPr lang="es-ES" dirty="0">
                <a:solidFill>
                  <a:schemeClr val="accent2">
                    <a:lumMod val="20000"/>
                    <a:lumOff val="80000"/>
                  </a:schemeClr>
                </a:solidFill>
                <a:latin typeface="Calibri" pitchFamily="34" charset="0"/>
              </a:rPr>
              <a:t> con una diferencia: son infinitos en número.</a:t>
            </a:r>
          </a:p>
          <a:p>
            <a:pPr algn="just">
              <a:spcBef>
                <a:spcPct val="50000"/>
              </a:spcBef>
              <a:buFontTx/>
              <a:buBlip>
                <a:blip r:embed="rId2"/>
              </a:buBlip>
            </a:pPr>
            <a:r>
              <a:rPr lang="es-ES" dirty="0">
                <a:solidFill>
                  <a:schemeClr val="accent2">
                    <a:lumMod val="20000"/>
                    <a:lumOff val="80000"/>
                  </a:schemeClr>
                </a:solidFill>
                <a:latin typeface="Calibri" pitchFamily="34" charset="0"/>
              </a:rPr>
              <a:t> Los átomos no tienen cualidades sensible y sólo se diferencian: </a:t>
            </a:r>
          </a:p>
          <a:p>
            <a:pPr lvl="1" algn="just">
              <a:spcBef>
                <a:spcPct val="50000"/>
              </a:spcBef>
              <a:buClr>
                <a:srgbClr val="FFC000"/>
              </a:buClr>
              <a:buFont typeface="Wingdings" pitchFamily="2" charset="2"/>
              <a:buChar char="Ø"/>
            </a:pPr>
            <a:r>
              <a:rPr lang="es-ES" dirty="0">
                <a:solidFill>
                  <a:schemeClr val="accent2">
                    <a:lumMod val="20000"/>
                    <a:lumOff val="80000"/>
                  </a:schemeClr>
                </a:solidFill>
                <a:latin typeface="Calibri" pitchFamily="34" charset="0"/>
              </a:rPr>
              <a:t> </a:t>
            </a:r>
            <a:r>
              <a:rPr lang="es-ES" u="sng" dirty="0">
                <a:solidFill>
                  <a:schemeClr val="accent2">
                    <a:lumMod val="20000"/>
                    <a:lumOff val="80000"/>
                  </a:schemeClr>
                </a:solidFill>
                <a:latin typeface="Calibri" pitchFamily="34" charset="0"/>
              </a:rPr>
              <a:t>Por la figura</a:t>
            </a:r>
            <a:r>
              <a:rPr lang="es-ES" dirty="0">
                <a:solidFill>
                  <a:schemeClr val="accent2">
                    <a:lumMod val="20000"/>
                    <a:lumOff val="80000"/>
                  </a:schemeClr>
                </a:solidFill>
                <a:latin typeface="Calibri" pitchFamily="34" charset="0"/>
              </a:rPr>
              <a:t>: como </a:t>
            </a:r>
            <a:r>
              <a:rPr lang="es-ES" b="1" dirty="0">
                <a:solidFill>
                  <a:schemeClr val="accent2">
                    <a:lumMod val="20000"/>
                    <a:lumOff val="80000"/>
                  </a:schemeClr>
                </a:solidFill>
                <a:latin typeface="Calibri" pitchFamily="34" charset="0"/>
              </a:rPr>
              <a:t>A</a:t>
            </a:r>
            <a:r>
              <a:rPr lang="es-ES" dirty="0">
                <a:solidFill>
                  <a:schemeClr val="accent2">
                    <a:lumMod val="20000"/>
                    <a:lumOff val="80000"/>
                  </a:schemeClr>
                </a:solidFill>
                <a:latin typeface="Calibri" pitchFamily="34" charset="0"/>
              </a:rPr>
              <a:t> difiere de </a:t>
            </a:r>
            <a:r>
              <a:rPr lang="es-ES" b="1" dirty="0">
                <a:solidFill>
                  <a:schemeClr val="accent2">
                    <a:lumMod val="20000"/>
                    <a:lumOff val="80000"/>
                  </a:schemeClr>
                </a:solidFill>
                <a:latin typeface="Calibri" pitchFamily="34" charset="0"/>
              </a:rPr>
              <a:t>N</a:t>
            </a:r>
            <a:r>
              <a:rPr lang="es-ES" dirty="0">
                <a:solidFill>
                  <a:schemeClr val="accent2">
                    <a:lumMod val="20000"/>
                    <a:lumOff val="80000"/>
                  </a:schemeClr>
                </a:solidFill>
                <a:latin typeface="Calibri" pitchFamily="34" charset="0"/>
              </a:rPr>
              <a:t>.</a:t>
            </a:r>
          </a:p>
          <a:p>
            <a:pPr lvl="1" algn="just">
              <a:spcBef>
                <a:spcPct val="50000"/>
              </a:spcBef>
              <a:buClr>
                <a:srgbClr val="FFC000"/>
              </a:buClr>
              <a:buFont typeface="Wingdings" pitchFamily="2" charset="2"/>
              <a:buChar char="Ø"/>
            </a:pPr>
            <a:r>
              <a:rPr lang="es-ES" dirty="0">
                <a:solidFill>
                  <a:schemeClr val="accent2">
                    <a:lumMod val="20000"/>
                    <a:lumOff val="80000"/>
                  </a:schemeClr>
                </a:solidFill>
                <a:latin typeface="Calibri" pitchFamily="34" charset="0"/>
              </a:rPr>
              <a:t> </a:t>
            </a:r>
            <a:r>
              <a:rPr lang="es-ES" u="sng" dirty="0">
                <a:solidFill>
                  <a:schemeClr val="accent2">
                    <a:lumMod val="20000"/>
                    <a:lumOff val="80000"/>
                  </a:schemeClr>
                </a:solidFill>
                <a:latin typeface="Calibri" pitchFamily="34" charset="0"/>
              </a:rPr>
              <a:t>Por el orden: </a:t>
            </a:r>
            <a:r>
              <a:rPr lang="es-ES" dirty="0">
                <a:solidFill>
                  <a:schemeClr val="accent2">
                    <a:lumMod val="20000"/>
                    <a:lumOff val="80000"/>
                  </a:schemeClr>
                </a:solidFill>
                <a:latin typeface="Calibri" pitchFamily="34" charset="0"/>
              </a:rPr>
              <a:t>como </a:t>
            </a:r>
            <a:r>
              <a:rPr lang="es-ES" b="1" dirty="0">
                <a:solidFill>
                  <a:schemeClr val="accent2">
                    <a:lumMod val="20000"/>
                    <a:lumOff val="80000"/>
                  </a:schemeClr>
                </a:solidFill>
                <a:latin typeface="Calibri" pitchFamily="34" charset="0"/>
              </a:rPr>
              <a:t>AN</a:t>
            </a:r>
            <a:r>
              <a:rPr lang="es-ES" dirty="0">
                <a:solidFill>
                  <a:schemeClr val="accent2">
                    <a:lumMod val="20000"/>
                    <a:lumOff val="80000"/>
                  </a:schemeClr>
                </a:solidFill>
                <a:latin typeface="Calibri" pitchFamily="34" charset="0"/>
              </a:rPr>
              <a:t> difiere de </a:t>
            </a:r>
            <a:r>
              <a:rPr lang="es-ES" b="1" dirty="0">
                <a:solidFill>
                  <a:schemeClr val="accent2">
                    <a:lumMod val="20000"/>
                    <a:lumOff val="80000"/>
                  </a:schemeClr>
                </a:solidFill>
                <a:latin typeface="Calibri" pitchFamily="34" charset="0"/>
              </a:rPr>
              <a:t>NA</a:t>
            </a:r>
            <a:r>
              <a:rPr lang="es-ES" dirty="0">
                <a:solidFill>
                  <a:schemeClr val="accent2">
                    <a:lumMod val="20000"/>
                    <a:lumOff val="80000"/>
                  </a:schemeClr>
                </a:solidFill>
                <a:latin typeface="Calibri" pitchFamily="34" charset="0"/>
              </a:rPr>
              <a:t>.</a:t>
            </a:r>
          </a:p>
          <a:p>
            <a:pPr lvl="1" algn="just">
              <a:spcBef>
                <a:spcPct val="50000"/>
              </a:spcBef>
              <a:buClr>
                <a:srgbClr val="FFC000"/>
              </a:buClr>
              <a:buFont typeface="Wingdings" pitchFamily="2" charset="2"/>
              <a:buChar char="Ø"/>
            </a:pPr>
            <a:r>
              <a:rPr lang="es-ES" dirty="0">
                <a:solidFill>
                  <a:schemeClr val="accent2">
                    <a:lumMod val="20000"/>
                    <a:lumOff val="80000"/>
                  </a:schemeClr>
                </a:solidFill>
                <a:latin typeface="Calibri" pitchFamily="34" charset="0"/>
              </a:rPr>
              <a:t> </a:t>
            </a:r>
            <a:r>
              <a:rPr lang="es-ES" u="sng" dirty="0">
                <a:solidFill>
                  <a:schemeClr val="accent2">
                    <a:lumMod val="20000"/>
                    <a:lumOff val="80000"/>
                  </a:schemeClr>
                </a:solidFill>
                <a:latin typeface="Calibri" pitchFamily="34" charset="0"/>
              </a:rPr>
              <a:t>Por la posición</a:t>
            </a:r>
            <a:r>
              <a:rPr lang="es-ES" dirty="0">
                <a:solidFill>
                  <a:schemeClr val="accent2">
                    <a:lumMod val="20000"/>
                    <a:lumOff val="80000"/>
                  </a:schemeClr>
                </a:solidFill>
                <a:latin typeface="Calibri" pitchFamily="34" charset="0"/>
              </a:rPr>
              <a:t>: como</a:t>
            </a:r>
            <a:r>
              <a:rPr lang="es-ES" b="1" dirty="0">
                <a:solidFill>
                  <a:schemeClr val="accent2">
                    <a:lumMod val="20000"/>
                    <a:lumOff val="80000"/>
                  </a:schemeClr>
                </a:solidFill>
                <a:latin typeface="Calibri" pitchFamily="34" charset="0"/>
              </a:rPr>
              <a:t> N </a:t>
            </a:r>
            <a:r>
              <a:rPr lang="es-ES" dirty="0">
                <a:solidFill>
                  <a:schemeClr val="accent2">
                    <a:lumMod val="20000"/>
                    <a:lumOff val="80000"/>
                  </a:schemeClr>
                </a:solidFill>
                <a:latin typeface="Calibri" pitchFamily="34" charset="0"/>
              </a:rPr>
              <a:t>difiere de </a:t>
            </a:r>
            <a:r>
              <a:rPr lang="es-ES" b="1" dirty="0">
                <a:solidFill>
                  <a:schemeClr val="accent2">
                    <a:lumMod val="20000"/>
                    <a:lumOff val="80000"/>
                  </a:schemeClr>
                </a:solidFill>
                <a:latin typeface="Calibri" pitchFamily="34" charset="0"/>
              </a:rPr>
              <a:t>Z</a:t>
            </a:r>
            <a:r>
              <a:rPr lang="es-ES" dirty="0">
                <a:solidFill>
                  <a:schemeClr val="accent2">
                    <a:lumMod val="20000"/>
                    <a:lumOff val="80000"/>
                  </a:schemeClr>
                </a:solidFill>
                <a:latin typeface="Calibri" pitchFamily="34" charset="0"/>
              </a:rPr>
              <a:t>.</a:t>
            </a:r>
          </a:p>
          <a:p>
            <a:pPr algn="just">
              <a:spcBef>
                <a:spcPct val="50000"/>
              </a:spcBef>
              <a:buClr>
                <a:srgbClr val="FFC000"/>
              </a:buClr>
              <a:buFontTx/>
              <a:buBlip>
                <a:blip r:embed="rId2"/>
              </a:buBlip>
            </a:pPr>
            <a:r>
              <a:rPr lang="es-ES" dirty="0">
                <a:solidFill>
                  <a:schemeClr val="accent2">
                    <a:lumMod val="20000"/>
                    <a:lumOff val="80000"/>
                  </a:schemeClr>
                </a:solidFill>
                <a:latin typeface="Calibri" pitchFamily="34" charset="0"/>
              </a:rPr>
              <a:t> Parece que Demócrito les atribuyó peso. Los átomos tienen </a:t>
            </a:r>
            <a:r>
              <a:rPr lang="es-ES" b="1" dirty="0">
                <a:solidFill>
                  <a:schemeClr val="accent2">
                    <a:lumMod val="20000"/>
                    <a:lumOff val="80000"/>
                  </a:schemeClr>
                </a:solidFill>
                <a:latin typeface="Calibri" pitchFamily="34" charset="0"/>
              </a:rPr>
              <a:t>movimiento</a:t>
            </a:r>
            <a:r>
              <a:rPr lang="es-ES" dirty="0">
                <a:solidFill>
                  <a:schemeClr val="accent2">
                    <a:lumMod val="20000"/>
                    <a:lumOff val="80000"/>
                  </a:schemeClr>
                </a:solidFill>
                <a:latin typeface="Calibri" pitchFamily="34" charset="0"/>
              </a:rPr>
              <a:t> propio en todas direcciones. Cuando chocan pueden rebotar o engancharse entre sí dando lugar a figuras.</a:t>
            </a:r>
          </a:p>
          <a:p>
            <a:pPr lvl="1" algn="just">
              <a:spcBef>
                <a:spcPct val="50000"/>
              </a:spcBef>
              <a:buClr>
                <a:srgbClr val="FFC000"/>
              </a:buClr>
              <a:buFont typeface="Wingdings" pitchFamily="2" charset="2"/>
              <a:buChar char="Ø"/>
            </a:pPr>
            <a:endParaRPr lang="es-ES" dirty="0">
              <a:solidFill>
                <a:schemeClr val="accent2">
                  <a:lumMod val="20000"/>
                  <a:lumOff val="80000"/>
                </a:schemeClr>
              </a:solidFill>
              <a:latin typeface="Calibri" pitchFamily="34" charset="0"/>
            </a:endParaRPr>
          </a:p>
        </p:txBody>
      </p:sp>
      <p:sp>
        <p:nvSpPr>
          <p:cNvPr id="28675" name="Text Box 5"/>
          <p:cNvSpPr txBox="1">
            <a:spLocks noChangeArrowheads="1"/>
          </p:cNvSpPr>
          <p:nvPr/>
        </p:nvSpPr>
        <p:spPr bwMode="auto">
          <a:xfrm>
            <a:off x="285750" y="214313"/>
            <a:ext cx="8072438" cy="461962"/>
          </a:xfrm>
          <a:prstGeom prst="rect">
            <a:avLst/>
          </a:prstGeom>
          <a:solidFill>
            <a:srgbClr val="FFC000"/>
          </a:solidFill>
          <a:ln w="9525">
            <a:solidFill>
              <a:srgbClr val="FFC000"/>
            </a:solidFill>
            <a:miter lim="800000"/>
            <a:headEnd/>
            <a:tailEnd/>
          </a:ln>
        </p:spPr>
        <p:txBody>
          <a:bodyPr>
            <a:spAutoFit/>
          </a:bodyPr>
          <a:lstStyle/>
          <a:p>
            <a:pPr>
              <a:spcBef>
                <a:spcPct val="50000"/>
              </a:spcBef>
            </a:pPr>
            <a:r>
              <a:rPr lang="es-ES" sz="2400">
                <a:latin typeface="Calibri" pitchFamily="34" charset="0"/>
              </a:rPr>
              <a:t>ATOMISTAS:  LEUCIPO Y DEMÓCRITO DE ABDERA</a:t>
            </a:r>
          </a:p>
        </p:txBody>
      </p:sp>
      <p:grpSp>
        <p:nvGrpSpPr>
          <p:cNvPr id="28676" name="6 Grupo"/>
          <p:cNvGrpSpPr>
            <a:grpSpLocks/>
          </p:cNvGrpSpPr>
          <p:nvPr/>
        </p:nvGrpSpPr>
        <p:grpSpPr bwMode="auto">
          <a:xfrm>
            <a:off x="214313" y="855663"/>
            <a:ext cx="1928812" cy="5930900"/>
            <a:chOff x="214282" y="500042"/>
            <a:chExt cx="2071702" cy="6370124"/>
          </a:xfrm>
        </p:grpSpPr>
        <p:pic>
          <p:nvPicPr>
            <p:cNvPr id="28677" name="Picture 10" descr="Leucippe (portrait).jpg">
              <a:hlinkClick r:id="rId3"/>
            </p:cNvPr>
            <p:cNvPicPr>
              <a:picLocks noChangeAspect="1" noChangeArrowheads="1"/>
            </p:cNvPicPr>
            <p:nvPr/>
          </p:nvPicPr>
          <p:blipFill>
            <a:blip r:embed="rId4" cstate="print"/>
            <a:srcRect/>
            <a:stretch>
              <a:fillRect/>
            </a:stretch>
          </p:blipFill>
          <p:spPr bwMode="auto">
            <a:xfrm>
              <a:off x="214282" y="500042"/>
              <a:ext cx="1905000" cy="2352675"/>
            </a:xfrm>
            <a:prstGeom prst="rect">
              <a:avLst/>
            </a:prstGeom>
            <a:noFill/>
            <a:ln w="9525">
              <a:noFill/>
              <a:miter lim="800000"/>
              <a:headEnd/>
              <a:tailEnd/>
            </a:ln>
          </p:spPr>
        </p:pic>
        <p:pic>
          <p:nvPicPr>
            <p:cNvPr id="28678" name="Picture 12" descr="http://www.antroposmoderno.com/Pix/democrito.jpg"/>
            <p:cNvPicPr>
              <a:picLocks noChangeAspect="1" noChangeArrowheads="1"/>
            </p:cNvPicPr>
            <p:nvPr/>
          </p:nvPicPr>
          <p:blipFill>
            <a:blip r:embed="rId5" cstate="print"/>
            <a:srcRect/>
            <a:stretch>
              <a:fillRect/>
            </a:stretch>
          </p:blipFill>
          <p:spPr bwMode="auto">
            <a:xfrm>
              <a:off x="214282" y="3286124"/>
              <a:ext cx="1876425" cy="3133725"/>
            </a:xfrm>
            <a:prstGeom prst="rect">
              <a:avLst/>
            </a:prstGeom>
            <a:noFill/>
            <a:ln w="9525">
              <a:noFill/>
              <a:miter lim="800000"/>
              <a:headEnd/>
              <a:tailEnd/>
            </a:ln>
          </p:spPr>
        </p:pic>
        <p:sp>
          <p:nvSpPr>
            <p:cNvPr id="28679" name="9 CuadroTexto"/>
            <p:cNvSpPr txBox="1">
              <a:spLocks noChangeArrowheads="1"/>
            </p:cNvSpPr>
            <p:nvPr/>
          </p:nvSpPr>
          <p:spPr bwMode="auto">
            <a:xfrm>
              <a:off x="357158" y="2857496"/>
              <a:ext cx="1643074" cy="369332"/>
            </a:xfrm>
            <a:prstGeom prst="rect">
              <a:avLst/>
            </a:prstGeom>
            <a:noFill/>
            <a:ln w="9525">
              <a:noFill/>
              <a:miter lim="800000"/>
              <a:headEnd/>
              <a:tailEnd/>
            </a:ln>
          </p:spPr>
          <p:txBody>
            <a:bodyPr>
              <a:spAutoFit/>
            </a:bodyPr>
            <a:lstStyle/>
            <a:p>
              <a:pPr algn="ctr"/>
              <a:r>
                <a:rPr lang="es-ES">
                  <a:latin typeface="Calibri" pitchFamily="34" charset="0"/>
                </a:rPr>
                <a:t>Leucipo</a:t>
              </a:r>
            </a:p>
          </p:txBody>
        </p:sp>
        <p:sp>
          <p:nvSpPr>
            <p:cNvPr id="28680" name="10 CuadroTexto"/>
            <p:cNvSpPr txBox="1">
              <a:spLocks noChangeArrowheads="1"/>
            </p:cNvSpPr>
            <p:nvPr/>
          </p:nvSpPr>
          <p:spPr bwMode="auto">
            <a:xfrm>
              <a:off x="285720" y="6500834"/>
              <a:ext cx="2000264" cy="369332"/>
            </a:xfrm>
            <a:prstGeom prst="rect">
              <a:avLst/>
            </a:prstGeom>
            <a:noFill/>
            <a:ln w="9525">
              <a:noFill/>
              <a:miter lim="800000"/>
              <a:headEnd/>
              <a:tailEnd/>
            </a:ln>
          </p:spPr>
          <p:txBody>
            <a:bodyPr>
              <a:spAutoFit/>
            </a:bodyPr>
            <a:lstStyle/>
            <a:p>
              <a:pPr algn="ctr"/>
              <a:r>
                <a:rPr lang="es-ES">
                  <a:latin typeface="Calibri" pitchFamily="34" charset="0"/>
                </a:rPr>
                <a:t>Demócrito</a:t>
              </a:r>
            </a:p>
          </p:txBody>
        </p:sp>
      </p:gr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10"/>
          <p:cNvSpPr txBox="1">
            <a:spLocks noChangeArrowheads="1"/>
          </p:cNvSpPr>
          <p:nvPr/>
        </p:nvSpPr>
        <p:spPr bwMode="auto">
          <a:xfrm>
            <a:off x="4286248" y="3071810"/>
            <a:ext cx="4714875" cy="3554413"/>
          </a:xfrm>
          <a:prstGeom prst="rect">
            <a:avLst/>
          </a:prstGeom>
          <a:noFill/>
          <a:ln w="9525">
            <a:noFill/>
            <a:miter lim="800000"/>
            <a:headEnd/>
            <a:tailEnd/>
          </a:ln>
        </p:spPr>
        <p:txBody>
          <a:bodyPr>
            <a:spAutoFit/>
          </a:bodyPr>
          <a:lstStyle/>
          <a:p>
            <a:pPr algn="just">
              <a:spcBef>
                <a:spcPct val="50000"/>
              </a:spcBef>
            </a:pPr>
            <a:r>
              <a:rPr lang="es-ES" i="1" dirty="0">
                <a:solidFill>
                  <a:schemeClr val="bg1">
                    <a:lumMod val="95000"/>
                  </a:schemeClr>
                </a:solidFill>
                <a:latin typeface="Times New Roman" pitchFamily="18" charset="0"/>
              </a:rPr>
              <a:t>"... estos átomos se mueven en el vacío infinito, separados unos de otros y diferentes entre sí en figuras, tamaños, posición y orden; al sorprenderse unos a otros colisionan y algunos son expulsados mediante sacudidas al azar en cualquier dirección, mientras que otros, entrelazándose mutuamente en consonancia con la congruencia de sus figuras, tamaños, posiciones y ordenamientos, se mantienen unidos y así originan el nacimiento de los cuerpos compuestos</a:t>
            </a:r>
            <a:r>
              <a:rPr lang="es-ES" dirty="0">
                <a:solidFill>
                  <a:schemeClr val="bg1">
                    <a:lumMod val="95000"/>
                  </a:schemeClr>
                </a:solidFill>
                <a:latin typeface="Times New Roman" pitchFamily="18" charset="0"/>
              </a:rPr>
              <a:t>.“</a:t>
            </a:r>
          </a:p>
          <a:p>
            <a:pPr>
              <a:spcBef>
                <a:spcPct val="50000"/>
              </a:spcBef>
            </a:pPr>
            <a:r>
              <a:rPr lang="es-ES" dirty="0">
                <a:solidFill>
                  <a:schemeClr val="bg1">
                    <a:lumMod val="95000"/>
                  </a:schemeClr>
                </a:solidFill>
                <a:latin typeface="Times New Roman" pitchFamily="18" charset="0"/>
              </a:rPr>
              <a:t> </a:t>
            </a:r>
            <a:r>
              <a:rPr lang="es-ES" i="1" dirty="0">
                <a:solidFill>
                  <a:schemeClr val="bg1">
                    <a:lumMod val="95000"/>
                  </a:schemeClr>
                </a:solidFill>
                <a:latin typeface="Times New Roman" pitchFamily="18" charset="0"/>
              </a:rPr>
              <a:t>De </a:t>
            </a:r>
            <a:r>
              <a:rPr lang="es-ES" i="1" dirty="0" err="1">
                <a:solidFill>
                  <a:schemeClr val="bg1">
                    <a:lumMod val="95000"/>
                  </a:schemeClr>
                </a:solidFill>
                <a:latin typeface="Times New Roman" pitchFamily="18" charset="0"/>
              </a:rPr>
              <a:t>caelo</a:t>
            </a:r>
            <a:r>
              <a:rPr lang="es-ES" i="1" dirty="0">
                <a:solidFill>
                  <a:schemeClr val="bg1">
                    <a:lumMod val="95000"/>
                  </a:schemeClr>
                </a:solidFill>
                <a:latin typeface="Times New Roman" pitchFamily="18" charset="0"/>
              </a:rPr>
              <a:t>, </a:t>
            </a:r>
            <a:r>
              <a:rPr lang="es-ES" dirty="0" err="1">
                <a:solidFill>
                  <a:schemeClr val="bg1">
                    <a:lumMod val="95000"/>
                  </a:schemeClr>
                </a:solidFill>
                <a:latin typeface="Times New Roman" pitchFamily="18" charset="0"/>
              </a:rPr>
              <a:t>Simplicio</a:t>
            </a:r>
            <a:r>
              <a:rPr lang="es-ES" dirty="0">
                <a:solidFill>
                  <a:schemeClr val="bg1">
                    <a:lumMod val="95000"/>
                  </a:schemeClr>
                </a:solidFill>
                <a:latin typeface="Times New Roman" pitchFamily="18" charset="0"/>
              </a:rPr>
              <a:t> </a:t>
            </a:r>
          </a:p>
        </p:txBody>
      </p:sp>
      <p:sp>
        <p:nvSpPr>
          <p:cNvPr id="29699" name="11 CuadroTexto"/>
          <p:cNvSpPr txBox="1">
            <a:spLocks noChangeArrowheads="1"/>
          </p:cNvSpPr>
          <p:nvPr/>
        </p:nvSpPr>
        <p:spPr bwMode="auto">
          <a:xfrm>
            <a:off x="357188" y="285750"/>
            <a:ext cx="8429625" cy="1508105"/>
          </a:xfrm>
          <a:prstGeom prst="rect">
            <a:avLst/>
          </a:prstGeom>
          <a:noFill/>
          <a:ln w="9525">
            <a:noFill/>
            <a:miter lim="800000"/>
            <a:headEnd/>
            <a:tailEnd/>
          </a:ln>
        </p:spPr>
        <p:txBody>
          <a:bodyPr>
            <a:spAutoFit/>
          </a:bodyPr>
          <a:lstStyle/>
          <a:p>
            <a:pPr algn="just">
              <a:buFontTx/>
              <a:buBlip>
                <a:blip r:embed="rId2"/>
              </a:buBlip>
            </a:pPr>
            <a:r>
              <a:rPr lang="es-ES" dirty="0">
                <a:latin typeface="Calibri" pitchFamily="34" charset="0"/>
              </a:rPr>
              <a:t> </a:t>
            </a:r>
            <a:r>
              <a:rPr lang="es-ES" b="1" dirty="0">
                <a:solidFill>
                  <a:schemeClr val="bg1"/>
                </a:solidFill>
                <a:latin typeface="Calibri" pitchFamily="34" charset="0"/>
              </a:rPr>
              <a:t>El vacio </a:t>
            </a:r>
            <a:r>
              <a:rPr lang="es-ES" dirty="0">
                <a:solidFill>
                  <a:schemeClr val="bg1"/>
                </a:solidFill>
                <a:latin typeface="Calibri" pitchFamily="34" charset="0"/>
              </a:rPr>
              <a:t>o no ser es necesario para explicar </a:t>
            </a:r>
            <a:r>
              <a:rPr lang="es-ES" sz="2000" dirty="0">
                <a:solidFill>
                  <a:schemeClr val="bg1"/>
                </a:solidFill>
                <a:latin typeface="Calibri" pitchFamily="34" charset="0"/>
              </a:rPr>
              <a:t>el</a:t>
            </a:r>
            <a:r>
              <a:rPr lang="es-ES" dirty="0">
                <a:solidFill>
                  <a:schemeClr val="bg1"/>
                </a:solidFill>
                <a:latin typeface="Calibri" pitchFamily="34" charset="0"/>
              </a:rPr>
              <a:t> movimiento de los átomos.</a:t>
            </a:r>
          </a:p>
          <a:p>
            <a:pPr algn="just">
              <a:buFontTx/>
              <a:buBlip>
                <a:blip r:embed="rId2"/>
              </a:buBlip>
            </a:pPr>
            <a:endParaRPr lang="es-ES" dirty="0">
              <a:solidFill>
                <a:schemeClr val="bg1"/>
              </a:solidFill>
              <a:latin typeface="Calibri" pitchFamily="34" charset="0"/>
            </a:endParaRPr>
          </a:p>
          <a:p>
            <a:pPr algn="just">
              <a:buFontTx/>
              <a:buBlip>
                <a:blip r:embed="rId2"/>
              </a:buBlip>
            </a:pPr>
            <a:r>
              <a:rPr lang="es-ES" dirty="0">
                <a:solidFill>
                  <a:schemeClr val="bg1"/>
                </a:solidFill>
                <a:latin typeface="Calibri" pitchFamily="34" charset="0"/>
              </a:rPr>
              <a:t> </a:t>
            </a:r>
            <a:r>
              <a:rPr lang="es-ES" b="1" dirty="0">
                <a:solidFill>
                  <a:schemeClr val="bg1"/>
                </a:solidFill>
                <a:latin typeface="Calibri" pitchFamily="34" charset="0"/>
              </a:rPr>
              <a:t>El azar</a:t>
            </a:r>
            <a:r>
              <a:rPr lang="es-ES" dirty="0">
                <a:solidFill>
                  <a:schemeClr val="bg1"/>
                </a:solidFill>
                <a:latin typeface="Calibri" pitchFamily="34" charset="0"/>
              </a:rPr>
              <a:t>. No recurren a fuerzas ajenas a la materia. Los choques entre átomos son fortuitos, debidos al azar, no hay un orden inteligente. Es una explicación materialista y no finalista que supone la aparición del mecanicismo.</a:t>
            </a:r>
          </a:p>
        </p:txBody>
      </p:sp>
      <p:pic>
        <p:nvPicPr>
          <p:cNvPr id="29700" name="Picture 14" descr="http://bligoo.com/media/users/1/86848/images/public/9259/nucleo_atomo.jpg"/>
          <p:cNvPicPr>
            <a:picLocks noChangeAspect="1" noChangeArrowheads="1"/>
          </p:cNvPicPr>
          <p:nvPr/>
        </p:nvPicPr>
        <p:blipFill>
          <a:blip r:embed="rId3" cstate="print"/>
          <a:srcRect/>
          <a:stretch>
            <a:fillRect/>
          </a:stretch>
        </p:blipFill>
        <p:spPr bwMode="auto">
          <a:xfrm>
            <a:off x="285750" y="2000250"/>
            <a:ext cx="3352800" cy="4191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2 CuadroTexto"/>
          <p:cNvSpPr txBox="1">
            <a:spLocks noChangeArrowheads="1"/>
          </p:cNvSpPr>
          <p:nvPr/>
        </p:nvSpPr>
        <p:spPr bwMode="auto">
          <a:xfrm>
            <a:off x="1928813" y="3000375"/>
            <a:ext cx="1714500" cy="646113"/>
          </a:xfrm>
          <a:prstGeom prst="rect">
            <a:avLst/>
          </a:prstGeom>
          <a:solidFill>
            <a:srgbClr val="C00000"/>
          </a:solidFill>
          <a:ln w="9525">
            <a:noFill/>
            <a:miter lim="800000"/>
            <a:headEnd/>
            <a:tailEnd/>
          </a:ln>
        </p:spPr>
        <p:txBody>
          <a:bodyPr>
            <a:spAutoFit/>
          </a:bodyPr>
          <a:lstStyle/>
          <a:p>
            <a:pPr algn="ctr"/>
            <a:r>
              <a:rPr lang="es-ES">
                <a:solidFill>
                  <a:schemeClr val="bg1"/>
                </a:solidFill>
                <a:latin typeface="Calibri" pitchFamily="34" charset="0"/>
              </a:rPr>
              <a:t>Características del logos</a:t>
            </a:r>
          </a:p>
        </p:txBody>
      </p:sp>
      <p:sp>
        <p:nvSpPr>
          <p:cNvPr id="4099" name="3 CuadroTexto"/>
          <p:cNvSpPr txBox="1">
            <a:spLocks noChangeArrowheads="1"/>
          </p:cNvSpPr>
          <p:nvPr/>
        </p:nvSpPr>
        <p:spPr bwMode="auto">
          <a:xfrm>
            <a:off x="3786188" y="857250"/>
            <a:ext cx="5145087" cy="5078413"/>
          </a:xfrm>
          <a:prstGeom prst="rect">
            <a:avLst/>
          </a:prstGeom>
          <a:noFill/>
          <a:ln w="9525">
            <a:noFill/>
            <a:miter lim="800000"/>
            <a:headEnd/>
            <a:tailEnd/>
          </a:ln>
        </p:spPr>
        <p:txBody>
          <a:bodyPr>
            <a:spAutoFit/>
          </a:bodyPr>
          <a:lstStyle/>
          <a:p>
            <a:pPr algn="just">
              <a:buFontTx/>
              <a:buBlip>
                <a:blip r:embed="rId2"/>
              </a:buBlip>
            </a:pPr>
            <a:r>
              <a:rPr lang="es-ES" dirty="0">
                <a:solidFill>
                  <a:schemeClr val="bg2"/>
                </a:solidFill>
                <a:latin typeface="Calibri" pitchFamily="34" charset="0"/>
              </a:rPr>
              <a:t> El</a:t>
            </a:r>
            <a:r>
              <a:rPr lang="es-ES" i="1" dirty="0">
                <a:solidFill>
                  <a:schemeClr val="bg2"/>
                </a:solidFill>
                <a:latin typeface="Calibri" pitchFamily="34" charset="0"/>
              </a:rPr>
              <a:t> Logos </a:t>
            </a:r>
            <a:r>
              <a:rPr lang="es-ES" dirty="0">
                <a:solidFill>
                  <a:schemeClr val="bg2"/>
                </a:solidFill>
                <a:latin typeface="Calibri" pitchFamily="34" charset="0"/>
              </a:rPr>
              <a:t>se asienta en la razón.</a:t>
            </a:r>
          </a:p>
          <a:p>
            <a:pPr algn="just">
              <a:buFontTx/>
              <a:buBlip>
                <a:blip r:embed="rId2"/>
              </a:buBlip>
            </a:pPr>
            <a:endParaRPr lang="es-ES" dirty="0">
              <a:solidFill>
                <a:schemeClr val="bg2"/>
              </a:solidFill>
              <a:latin typeface="Calibri" pitchFamily="34" charset="0"/>
            </a:endParaRPr>
          </a:p>
          <a:p>
            <a:pPr algn="just">
              <a:buFontTx/>
              <a:buBlip>
                <a:blip r:embed="rId2"/>
              </a:buBlip>
            </a:pPr>
            <a:r>
              <a:rPr lang="es-ES" dirty="0">
                <a:solidFill>
                  <a:schemeClr val="bg2"/>
                </a:solidFill>
                <a:latin typeface="Calibri" pitchFamily="34" charset="0"/>
              </a:rPr>
              <a:t> Se pregunta por el principio (</a:t>
            </a:r>
            <a:r>
              <a:rPr lang="es-ES" dirty="0" err="1">
                <a:solidFill>
                  <a:schemeClr val="bg2"/>
                </a:solidFill>
                <a:latin typeface="Calibri" pitchFamily="34" charset="0"/>
              </a:rPr>
              <a:t>arjé</a:t>
            </a:r>
            <a:r>
              <a:rPr lang="es-ES" dirty="0">
                <a:solidFill>
                  <a:schemeClr val="bg2"/>
                </a:solidFill>
                <a:latin typeface="Calibri" pitchFamily="34" charset="0"/>
              </a:rPr>
              <a:t>) de lo existente, por el origen de la naturaleza (</a:t>
            </a:r>
            <a:r>
              <a:rPr lang="es-ES" dirty="0" err="1">
                <a:solidFill>
                  <a:schemeClr val="bg2"/>
                </a:solidFill>
                <a:latin typeface="Calibri" pitchFamily="34" charset="0"/>
              </a:rPr>
              <a:t>phisis</a:t>
            </a:r>
            <a:r>
              <a:rPr lang="es-ES" dirty="0">
                <a:solidFill>
                  <a:schemeClr val="bg2"/>
                </a:solidFill>
                <a:latin typeface="Calibri" pitchFamily="34" charset="0"/>
              </a:rPr>
              <a:t>).</a:t>
            </a:r>
          </a:p>
          <a:p>
            <a:pPr algn="just">
              <a:buFontTx/>
              <a:buBlip>
                <a:blip r:embed="rId2"/>
              </a:buBlip>
            </a:pPr>
            <a:endParaRPr lang="es-ES" dirty="0">
              <a:solidFill>
                <a:schemeClr val="bg2"/>
              </a:solidFill>
              <a:latin typeface="Calibri" pitchFamily="34" charset="0"/>
            </a:endParaRPr>
          </a:p>
          <a:p>
            <a:pPr algn="just">
              <a:buFontTx/>
              <a:buBlip>
                <a:blip r:embed="rId2"/>
              </a:buBlip>
            </a:pPr>
            <a:r>
              <a:rPr lang="es-ES" dirty="0">
                <a:solidFill>
                  <a:schemeClr val="bg2"/>
                </a:solidFill>
                <a:latin typeface="Calibri" pitchFamily="34" charset="0"/>
              </a:rPr>
              <a:t> El mundo es visto como un cosmos, no como un caos.</a:t>
            </a:r>
          </a:p>
          <a:p>
            <a:pPr algn="just">
              <a:buFontTx/>
              <a:buBlip>
                <a:blip r:embed="rId2"/>
              </a:buBlip>
            </a:pPr>
            <a:endParaRPr lang="es-ES" dirty="0">
              <a:solidFill>
                <a:schemeClr val="bg2"/>
              </a:solidFill>
              <a:latin typeface="Calibri" pitchFamily="34" charset="0"/>
            </a:endParaRPr>
          </a:p>
          <a:p>
            <a:pPr algn="just">
              <a:buFontTx/>
              <a:buBlip>
                <a:blip r:embed="rId2"/>
              </a:buBlip>
            </a:pPr>
            <a:r>
              <a:rPr lang="es-ES" dirty="0">
                <a:solidFill>
                  <a:schemeClr val="bg2"/>
                </a:solidFill>
                <a:latin typeface="Calibri" pitchFamily="34" charset="0"/>
              </a:rPr>
              <a:t> Surge la idea de necesidad (frente a la de arbitrariedad) y la idea de permanencia o constancia, la ciencia es posible.</a:t>
            </a:r>
          </a:p>
          <a:p>
            <a:pPr algn="just">
              <a:buFontTx/>
              <a:buBlip>
                <a:blip r:embed="rId2"/>
              </a:buBlip>
            </a:pPr>
            <a:endParaRPr lang="es-ES" dirty="0">
              <a:solidFill>
                <a:schemeClr val="bg2"/>
              </a:solidFill>
              <a:latin typeface="Calibri" pitchFamily="34" charset="0"/>
            </a:endParaRPr>
          </a:p>
          <a:p>
            <a:pPr algn="just">
              <a:buFontTx/>
              <a:buBlip>
                <a:blip r:embed="rId2"/>
              </a:buBlip>
            </a:pPr>
            <a:r>
              <a:rPr lang="es-ES" dirty="0">
                <a:solidFill>
                  <a:schemeClr val="bg2"/>
                </a:solidFill>
                <a:latin typeface="Calibri" pitchFamily="34" charset="0"/>
              </a:rPr>
              <a:t> El logos pretende, al igual que el mito, una explicación universal y última.</a:t>
            </a:r>
          </a:p>
          <a:p>
            <a:pPr algn="just">
              <a:buFontTx/>
              <a:buBlip>
                <a:blip r:embed="rId2"/>
              </a:buBlip>
            </a:pPr>
            <a:endParaRPr lang="es-ES" dirty="0">
              <a:solidFill>
                <a:schemeClr val="bg2"/>
              </a:solidFill>
              <a:latin typeface="Calibri" pitchFamily="34" charset="0"/>
            </a:endParaRPr>
          </a:p>
          <a:p>
            <a:pPr algn="just">
              <a:buFontTx/>
              <a:buBlip>
                <a:blip r:embed="rId2"/>
              </a:buBlip>
            </a:pPr>
            <a:r>
              <a:rPr lang="es-ES" dirty="0">
                <a:solidFill>
                  <a:schemeClr val="bg2"/>
                </a:solidFill>
                <a:latin typeface="Calibri" pitchFamily="34" charset="0"/>
              </a:rPr>
              <a:t> Todos los aspectos de la realidad pueden ser explicados racionalmente.</a:t>
            </a:r>
          </a:p>
          <a:p>
            <a:pPr algn="just">
              <a:buFontTx/>
              <a:buBlip>
                <a:blip r:embed="rId2"/>
              </a:buBlip>
            </a:pPr>
            <a:endParaRPr lang="es-ES" dirty="0">
              <a:latin typeface="Calibri" pitchFamily="34" charset="0"/>
            </a:endParaRPr>
          </a:p>
        </p:txBody>
      </p:sp>
      <p:cxnSp>
        <p:nvCxnSpPr>
          <p:cNvPr id="5" name="4 Conector recto"/>
          <p:cNvCxnSpPr/>
          <p:nvPr/>
        </p:nvCxnSpPr>
        <p:spPr>
          <a:xfrm rot="5400000">
            <a:off x="1179513" y="3321050"/>
            <a:ext cx="5072062" cy="1588"/>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4101" name="Picture 2" descr="http://www.andandara.com/imagenes/cosmologia/cosmos.jpg"/>
          <p:cNvPicPr>
            <a:picLocks noChangeAspect="1" noChangeArrowheads="1"/>
          </p:cNvPicPr>
          <p:nvPr/>
        </p:nvPicPr>
        <p:blipFill>
          <a:blip r:embed="rId3" cstate="print"/>
          <a:srcRect l="5779" t="13992" r="7277" b="13391"/>
          <a:stretch>
            <a:fillRect/>
          </a:stretch>
        </p:blipFill>
        <p:spPr bwMode="auto">
          <a:xfrm>
            <a:off x="142875" y="4500563"/>
            <a:ext cx="3357563" cy="2101850"/>
          </a:xfrm>
          <a:prstGeom prst="rect">
            <a:avLst/>
          </a:prstGeom>
          <a:noFill/>
          <a:ln w="9525">
            <a:noFill/>
            <a:miter lim="800000"/>
            <a:headEnd/>
            <a:tailEnd/>
          </a:ln>
        </p:spPr>
      </p:pic>
      <p:pic>
        <p:nvPicPr>
          <p:cNvPr id="4102" name="Picture 4" descr="http://msnbcmedia.msn.com/j/msnbc/Components/Photos/050923/050923_COSMOS002_hlarge_6p.hlarge.jpg"/>
          <p:cNvPicPr>
            <a:picLocks noChangeAspect="1" noChangeArrowheads="1"/>
          </p:cNvPicPr>
          <p:nvPr/>
        </p:nvPicPr>
        <p:blipFill>
          <a:blip r:embed="rId4" cstate="print"/>
          <a:srcRect/>
          <a:stretch>
            <a:fillRect/>
          </a:stretch>
        </p:blipFill>
        <p:spPr bwMode="auto">
          <a:xfrm>
            <a:off x="142875" y="142875"/>
            <a:ext cx="3443288" cy="1857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5"/>
          <p:cNvSpPr txBox="1">
            <a:spLocks noChangeArrowheads="1"/>
          </p:cNvSpPr>
          <p:nvPr/>
        </p:nvSpPr>
        <p:spPr bwMode="auto">
          <a:xfrm>
            <a:off x="285750" y="214313"/>
            <a:ext cx="8715375" cy="400050"/>
          </a:xfrm>
          <a:prstGeom prst="rect">
            <a:avLst/>
          </a:prstGeom>
          <a:solidFill>
            <a:srgbClr val="C00000"/>
          </a:solidFill>
          <a:ln w="9525">
            <a:solidFill>
              <a:srgbClr val="C00000"/>
            </a:solidFill>
            <a:miter lim="800000"/>
            <a:headEnd/>
            <a:tailEnd/>
          </a:ln>
        </p:spPr>
        <p:txBody>
          <a:bodyPr>
            <a:spAutoFit/>
          </a:bodyPr>
          <a:lstStyle/>
          <a:p>
            <a:pPr>
              <a:spcBef>
                <a:spcPct val="50000"/>
              </a:spcBef>
            </a:pPr>
            <a:r>
              <a:rPr lang="es-ES" sz="2000" b="1">
                <a:solidFill>
                  <a:schemeClr val="bg1"/>
                </a:solidFill>
                <a:latin typeface="Calibri" pitchFamily="34" charset="0"/>
              </a:rPr>
              <a:t>Circunstancias de la aparición de la filosofía en Grecia.</a:t>
            </a:r>
          </a:p>
        </p:txBody>
      </p:sp>
      <p:sp>
        <p:nvSpPr>
          <p:cNvPr id="5123" name="2 Rectángulo"/>
          <p:cNvSpPr>
            <a:spLocks noChangeArrowheads="1"/>
          </p:cNvSpPr>
          <p:nvPr/>
        </p:nvSpPr>
        <p:spPr bwMode="auto">
          <a:xfrm>
            <a:off x="785813" y="785813"/>
            <a:ext cx="8001000" cy="1200150"/>
          </a:xfrm>
          <a:prstGeom prst="rect">
            <a:avLst/>
          </a:prstGeom>
          <a:noFill/>
          <a:ln w="9525">
            <a:noFill/>
            <a:miter lim="800000"/>
            <a:headEnd/>
            <a:tailEnd/>
          </a:ln>
        </p:spPr>
        <p:txBody>
          <a:bodyPr>
            <a:spAutoFit/>
          </a:bodyPr>
          <a:lstStyle/>
          <a:p>
            <a:pPr algn="just">
              <a:buFontTx/>
              <a:buBlip>
                <a:blip r:embed="rId2"/>
              </a:buBlip>
            </a:pPr>
            <a:r>
              <a:rPr lang="es-ES" b="1" dirty="0">
                <a:latin typeface="Times New Roman" pitchFamily="18" charset="0"/>
              </a:rPr>
              <a:t> </a:t>
            </a:r>
            <a:r>
              <a:rPr lang="es-ES" b="1" dirty="0">
                <a:solidFill>
                  <a:srgbClr val="C00000"/>
                </a:solidFill>
                <a:latin typeface="Times New Roman" pitchFamily="18" charset="0"/>
              </a:rPr>
              <a:t>La condición geográfica</a:t>
            </a:r>
            <a:r>
              <a:rPr lang="es-ES" b="1" dirty="0">
                <a:solidFill>
                  <a:schemeClr val="bg2"/>
                </a:solidFill>
                <a:latin typeface="Times New Roman" pitchFamily="18" charset="0"/>
              </a:rPr>
              <a:t>. </a:t>
            </a:r>
            <a:r>
              <a:rPr lang="es-ES" dirty="0">
                <a:solidFill>
                  <a:schemeClr val="bg2"/>
                </a:solidFill>
                <a:latin typeface="Times New Roman" pitchFamily="18" charset="0"/>
              </a:rPr>
              <a:t>La orografía montañosa e infértil empujó a sus pobladores a la navegación en busca de fortuna, produciéndose un intercambio cultural que pudo favorecer la relativización de las visiones del mundo locales, propicia a la reflexión filosófica. </a:t>
            </a:r>
            <a:endParaRPr lang="es-ES" dirty="0">
              <a:solidFill>
                <a:schemeClr val="bg2"/>
              </a:solidFill>
              <a:latin typeface="Calibri" pitchFamily="34" charset="0"/>
            </a:endParaRPr>
          </a:p>
        </p:txBody>
      </p:sp>
      <p:sp>
        <p:nvSpPr>
          <p:cNvPr id="5124" name="3 Rectángulo"/>
          <p:cNvSpPr>
            <a:spLocks noChangeArrowheads="1"/>
          </p:cNvSpPr>
          <p:nvPr/>
        </p:nvSpPr>
        <p:spPr bwMode="auto">
          <a:xfrm>
            <a:off x="714375" y="2071688"/>
            <a:ext cx="8143875" cy="1477962"/>
          </a:xfrm>
          <a:prstGeom prst="rect">
            <a:avLst/>
          </a:prstGeom>
          <a:noFill/>
          <a:ln w="9525">
            <a:noFill/>
            <a:miter lim="800000"/>
            <a:headEnd/>
            <a:tailEnd/>
          </a:ln>
        </p:spPr>
        <p:txBody>
          <a:bodyPr>
            <a:spAutoFit/>
          </a:bodyPr>
          <a:lstStyle/>
          <a:p>
            <a:pPr algn="just">
              <a:buFontTx/>
              <a:buBlip>
                <a:blip r:embed="rId2"/>
              </a:buBlip>
            </a:pPr>
            <a:r>
              <a:rPr lang="es-ES" dirty="0">
                <a:latin typeface="Times New Roman" pitchFamily="18" charset="0"/>
              </a:rPr>
              <a:t> </a:t>
            </a:r>
            <a:r>
              <a:rPr lang="es-ES" b="1" dirty="0">
                <a:solidFill>
                  <a:srgbClr val="C00000"/>
                </a:solidFill>
                <a:latin typeface="Times New Roman" pitchFamily="18" charset="0"/>
              </a:rPr>
              <a:t>El contacto con el Oriente Próximo</a:t>
            </a:r>
            <a:r>
              <a:rPr lang="es-ES" dirty="0">
                <a:solidFill>
                  <a:srgbClr val="C00000"/>
                </a:solidFill>
                <a:latin typeface="Times New Roman" pitchFamily="18" charset="0"/>
              </a:rPr>
              <a:t>. </a:t>
            </a:r>
            <a:r>
              <a:rPr lang="es-ES" dirty="0">
                <a:solidFill>
                  <a:schemeClr val="bg2"/>
                </a:solidFill>
                <a:latin typeface="Times New Roman" pitchFamily="18" charset="0"/>
              </a:rPr>
              <a:t>Los griegos, en contacto con Oriente y Egipto, tomaron de ellos elementos culturales, principalmente matemáticos y astronómicos. De hecho, las primeras expresiones de la filosofía surgen en Asia Menor, la región griega más en contacto con Fenicia, Egipto y los pueblos mesopotámicos</a:t>
            </a:r>
            <a:endParaRPr lang="es-ES" dirty="0">
              <a:solidFill>
                <a:schemeClr val="bg2"/>
              </a:solidFill>
              <a:latin typeface="Calibri" pitchFamily="34" charset="0"/>
            </a:endParaRPr>
          </a:p>
        </p:txBody>
      </p:sp>
      <p:sp>
        <p:nvSpPr>
          <p:cNvPr id="5125" name="4 Rectángulo"/>
          <p:cNvSpPr>
            <a:spLocks noChangeArrowheads="1"/>
          </p:cNvSpPr>
          <p:nvPr/>
        </p:nvSpPr>
        <p:spPr bwMode="auto">
          <a:xfrm>
            <a:off x="714375" y="3571875"/>
            <a:ext cx="8143875" cy="923925"/>
          </a:xfrm>
          <a:prstGeom prst="rect">
            <a:avLst/>
          </a:prstGeom>
          <a:noFill/>
          <a:ln w="9525">
            <a:noFill/>
            <a:miter lim="800000"/>
            <a:headEnd/>
            <a:tailEnd/>
          </a:ln>
        </p:spPr>
        <p:txBody>
          <a:bodyPr>
            <a:spAutoFit/>
          </a:bodyPr>
          <a:lstStyle/>
          <a:p>
            <a:pPr algn="just">
              <a:buFontTx/>
              <a:buBlip>
                <a:blip r:embed="rId2"/>
              </a:buBlip>
            </a:pPr>
            <a:r>
              <a:rPr lang="es-ES" dirty="0">
                <a:latin typeface="Times New Roman" pitchFamily="18" charset="0"/>
              </a:rPr>
              <a:t> </a:t>
            </a:r>
            <a:r>
              <a:rPr lang="es-ES" b="1" dirty="0">
                <a:solidFill>
                  <a:srgbClr val="C00000"/>
                </a:solidFill>
                <a:latin typeface="Times New Roman" pitchFamily="18" charset="0"/>
              </a:rPr>
              <a:t>La ausencia de textos sagrados</a:t>
            </a:r>
            <a:r>
              <a:rPr lang="es-ES" dirty="0">
                <a:solidFill>
                  <a:srgbClr val="C00000"/>
                </a:solidFill>
                <a:latin typeface="Times New Roman" pitchFamily="18" charset="0"/>
              </a:rPr>
              <a:t> </a:t>
            </a:r>
            <a:r>
              <a:rPr lang="es-ES" dirty="0">
                <a:solidFill>
                  <a:schemeClr val="bg2"/>
                </a:solidFill>
                <a:latin typeface="Times New Roman" pitchFamily="18" charset="0"/>
              </a:rPr>
              <a:t>en la religión griega, así como de una casta sacerdotal encargada de velar por el dogma. En Grecia no había autoridad religiosa, de modo que el pensamiento filosófico no encontró este frecuente obstáculo.   </a:t>
            </a:r>
            <a:endParaRPr lang="es-ES" dirty="0">
              <a:solidFill>
                <a:schemeClr val="bg2"/>
              </a:solidFill>
              <a:latin typeface="Calibri" pitchFamily="34" charset="0"/>
            </a:endParaRPr>
          </a:p>
        </p:txBody>
      </p:sp>
      <p:sp>
        <p:nvSpPr>
          <p:cNvPr id="5126" name="5 Rectángulo"/>
          <p:cNvSpPr>
            <a:spLocks noChangeArrowheads="1"/>
          </p:cNvSpPr>
          <p:nvPr/>
        </p:nvSpPr>
        <p:spPr bwMode="auto">
          <a:xfrm>
            <a:off x="714375" y="4500563"/>
            <a:ext cx="8143875" cy="1754187"/>
          </a:xfrm>
          <a:prstGeom prst="rect">
            <a:avLst/>
          </a:prstGeom>
          <a:noFill/>
          <a:ln w="9525">
            <a:noFill/>
            <a:miter lim="800000"/>
            <a:headEnd/>
            <a:tailEnd/>
          </a:ln>
        </p:spPr>
        <p:txBody>
          <a:bodyPr>
            <a:spAutoFit/>
          </a:bodyPr>
          <a:lstStyle/>
          <a:p>
            <a:pPr algn="just">
              <a:buFontTx/>
              <a:buBlip>
                <a:blip r:embed="rId2"/>
              </a:buBlip>
            </a:pPr>
            <a:r>
              <a:rPr lang="es-ES" b="1" dirty="0">
                <a:latin typeface="Times New Roman" pitchFamily="18" charset="0"/>
              </a:rPr>
              <a:t>  </a:t>
            </a:r>
            <a:r>
              <a:rPr lang="es-ES" b="1" dirty="0">
                <a:solidFill>
                  <a:srgbClr val="C00000"/>
                </a:solidFill>
                <a:latin typeface="Times New Roman" pitchFamily="18" charset="0"/>
              </a:rPr>
              <a:t>La circunstancia política. </a:t>
            </a:r>
            <a:r>
              <a:rPr lang="es-ES" dirty="0">
                <a:solidFill>
                  <a:schemeClr val="bg2"/>
                </a:solidFill>
                <a:latin typeface="Times New Roman" pitchFamily="18" charset="0"/>
              </a:rPr>
              <a:t>Con el desarrollo artesanal y comercial de los siglos VII y VI Grecia vivió una transformación social. De ser un país primordialmente agrario </a:t>
            </a:r>
            <a:r>
              <a:rPr lang="es-ES" b="1" dirty="0">
                <a:solidFill>
                  <a:schemeClr val="bg2"/>
                </a:solidFill>
                <a:latin typeface="Times New Roman" pitchFamily="18" charset="0"/>
              </a:rPr>
              <a:t>pasa a ser un país organizado en torno a las ciudades</a:t>
            </a:r>
            <a:r>
              <a:rPr lang="es-ES" dirty="0">
                <a:solidFill>
                  <a:schemeClr val="bg2"/>
                </a:solidFill>
                <a:latin typeface="Times New Roman" pitchFamily="18" charset="0"/>
              </a:rPr>
              <a:t>, donde se desarrollan formas políticas flexibles y democráticas que permitieron la libertad de palabra y la iniciativa del ciudadano. Se fue acumulando una rica experiencia política que capacitó a la mente griega para las teorías políticas, que harían aparición pronto con los sofistas. </a:t>
            </a:r>
            <a:endParaRPr lang="es-ES" dirty="0">
              <a:solidFill>
                <a:schemeClr val="bg2"/>
              </a:solidFill>
              <a:latin typeface="Calibri" pitchFamily="34" charset="0"/>
            </a:endParaRPr>
          </a:p>
        </p:txBody>
      </p:sp>
      <p:grpSp>
        <p:nvGrpSpPr>
          <p:cNvPr id="2" name="18 Grupo"/>
          <p:cNvGrpSpPr>
            <a:grpSpLocks/>
          </p:cNvGrpSpPr>
          <p:nvPr/>
        </p:nvGrpSpPr>
        <p:grpSpPr bwMode="auto">
          <a:xfrm>
            <a:off x="357188" y="641350"/>
            <a:ext cx="428625" cy="4073525"/>
            <a:chOff x="357158" y="643712"/>
            <a:chExt cx="428628" cy="4072760"/>
          </a:xfrm>
          <a:solidFill>
            <a:srgbClr val="C00000"/>
          </a:solidFill>
        </p:grpSpPr>
        <p:cxnSp>
          <p:nvCxnSpPr>
            <p:cNvPr id="8" name="7 Conector recto"/>
            <p:cNvCxnSpPr/>
            <p:nvPr/>
          </p:nvCxnSpPr>
          <p:spPr>
            <a:xfrm rot="5400000">
              <a:off x="-1677635" y="2678505"/>
              <a:ext cx="4071173" cy="1587"/>
            </a:xfrm>
            <a:prstGeom prst="line">
              <a:avLst/>
            </a:prstGeom>
            <a:grpFill/>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9 Conector recto de flecha"/>
            <p:cNvCxnSpPr/>
            <p:nvPr/>
          </p:nvCxnSpPr>
          <p:spPr>
            <a:xfrm>
              <a:off x="357158" y="1000833"/>
              <a:ext cx="357189" cy="1587"/>
            </a:xfrm>
            <a:prstGeom prst="straightConnector1">
              <a:avLst/>
            </a:prstGeom>
            <a:grpFill/>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11 Conector recto de flecha"/>
            <p:cNvCxnSpPr/>
            <p:nvPr/>
          </p:nvCxnSpPr>
          <p:spPr>
            <a:xfrm>
              <a:off x="357158" y="2286466"/>
              <a:ext cx="357189" cy="1587"/>
            </a:xfrm>
            <a:prstGeom prst="straightConnector1">
              <a:avLst/>
            </a:prstGeom>
            <a:grpFill/>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13 Conector recto de flecha"/>
            <p:cNvCxnSpPr/>
            <p:nvPr/>
          </p:nvCxnSpPr>
          <p:spPr>
            <a:xfrm>
              <a:off x="357158" y="3784785"/>
              <a:ext cx="357189" cy="1587"/>
            </a:xfrm>
            <a:prstGeom prst="straightConnector1">
              <a:avLst/>
            </a:prstGeom>
            <a:grpFill/>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15 Conector recto de flecha"/>
            <p:cNvCxnSpPr/>
            <p:nvPr/>
          </p:nvCxnSpPr>
          <p:spPr>
            <a:xfrm>
              <a:off x="357158" y="4714885"/>
              <a:ext cx="428628" cy="1587"/>
            </a:xfrm>
            <a:prstGeom prst="straightConnector1">
              <a:avLst/>
            </a:prstGeom>
            <a:grpFill/>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3 Marcador de número de diapositiva"/>
          <p:cNvSpPr txBox="1">
            <a:spLocks noGrp="1"/>
          </p:cNvSpPr>
          <p:nvPr/>
        </p:nvSpPr>
        <p:spPr bwMode="auto">
          <a:xfrm>
            <a:off x="6553200" y="6248400"/>
            <a:ext cx="1905000" cy="457200"/>
          </a:xfrm>
          <a:prstGeom prst="rect">
            <a:avLst/>
          </a:prstGeom>
          <a:noFill/>
          <a:ln w="9525">
            <a:noFill/>
            <a:miter lim="800000"/>
            <a:headEnd/>
            <a:tailEnd/>
          </a:ln>
        </p:spPr>
        <p:txBody>
          <a:bodyPr/>
          <a:lstStyle/>
          <a:p>
            <a:pPr algn="r"/>
            <a:fld id="{9241CEB7-B726-4CBA-94A9-8CD7D48CA42C}" type="slidenum">
              <a:rPr lang="es-ES" sz="1400">
                <a:latin typeface="Times New Roman" pitchFamily="18" charset="0"/>
              </a:rPr>
              <a:pPr algn="r"/>
              <a:t>5</a:t>
            </a:fld>
            <a:endParaRPr lang="es-ES" sz="1400">
              <a:latin typeface="Times New Roman" pitchFamily="18" charset="0"/>
            </a:endParaRPr>
          </a:p>
        </p:txBody>
      </p:sp>
      <p:pic>
        <p:nvPicPr>
          <p:cNvPr id="6147" name="Picture 4" descr="Sin-título-1"/>
          <p:cNvPicPr>
            <a:picLocks noChangeAspect="1" noChangeArrowheads="1"/>
          </p:cNvPicPr>
          <p:nvPr/>
        </p:nvPicPr>
        <p:blipFill>
          <a:blip r:embed="rId2" cstate="print"/>
          <a:srcRect/>
          <a:stretch>
            <a:fillRect/>
          </a:stretch>
        </p:blipFill>
        <p:spPr bwMode="auto">
          <a:xfrm>
            <a:off x="144463" y="754063"/>
            <a:ext cx="8856662" cy="5818187"/>
          </a:xfrm>
          <a:prstGeom prst="rect">
            <a:avLst/>
          </a:prstGeom>
          <a:noFill/>
          <a:ln w="9525">
            <a:solidFill>
              <a:schemeClr val="tx1"/>
            </a:solidFill>
            <a:miter lim="800000"/>
            <a:headEnd/>
            <a:tailEnd/>
          </a:ln>
        </p:spPr>
      </p:pic>
      <p:sp>
        <p:nvSpPr>
          <p:cNvPr id="6148" name="21 CuadroTexto"/>
          <p:cNvSpPr txBox="1">
            <a:spLocks noChangeArrowheads="1"/>
          </p:cNvSpPr>
          <p:nvPr/>
        </p:nvSpPr>
        <p:spPr bwMode="auto">
          <a:xfrm>
            <a:off x="3500438" y="142875"/>
            <a:ext cx="1714500" cy="369888"/>
          </a:xfrm>
          <a:prstGeom prst="rect">
            <a:avLst/>
          </a:prstGeom>
          <a:solidFill>
            <a:srgbClr val="C00000"/>
          </a:solidFill>
          <a:ln w="9525">
            <a:noFill/>
            <a:miter lim="800000"/>
            <a:headEnd/>
            <a:tailEnd/>
          </a:ln>
        </p:spPr>
        <p:txBody>
          <a:bodyPr>
            <a:spAutoFit/>
          </a:bodyPr>
          <a:lstStyle/>
          <a:p>
            <a:pPr algn="ctr"/>
            <a:r>
              <a:rPr lang="es-ES">
                <a:solidFill>
                  <a:schemeClr val="bg1"/>
                </a:solidFill>
                <a:latin typeface="Calibri" pitchFamily="34" charset="0"/>
              </a:rPr>
              <a:t>Mapa</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4"/>
          <p:cNvSpPr txBox="1">
            <a:spLocks noChangeArrowheads="1"/>
          </p:cNvSpPr>
          <p:nvPr/>
        </p:nvSpPr>
        <p:spPr bwMode="auto">
          <a:xfrm>
            <a:off x="1857375" y="428625"/>
            <a:ext cx="6757988" cy="457200"/>
          </a:xfrm>
          <a:prstGeom prst="rect">
            <a:avLst/>
          </a:prstGeom>
          <a:solidFill>
            <a:srgbClr val="0099CC"/>
          </a:solidFill>
          <a:ln w="9525">
            <a:noFill/>
            <a:miter lim="800000"/>
            <a:headEnd/>
            <a:tailEnd/>
          </a:ln>
        </p:spPr>
        <p:txBody>
          <a:bodyPr>
            <a:spAutoFit/>
          </a:bodyPr>
          <a:lstStyle/>
          <a:p>
            <a:pPr>
              <a:spcBef>
                <a:spcPct val="50000"/>
              </a:spcBef>
            </a:pPr>
            <a:endParaRPr lang="es-CL" sz="2400">
              <a:solidFill>
                <a:schemeClr val="bg1"/>
              </a:solidFill>
              <a:latin typeface="Times New Roman" pitchFamily="18" charset="0"/>
            </a:endParaRPr>
          </a:p>
        </p:txBody>
      </p:sp>
      <p:sp>
        <p:nvSpPr>
          <p:cNvPr id="7171" name="Text Box 6"/>
          <p:cNvSpPr txBox="1">
            <a:spLocks noChangeArrowheads="1"/>
          </p:cNvSpPr>
          <p:nvPr/>
        </p:nvSpPr>
        <p:spPr bwMode="auto">
          <a:xfrm>
            <a:off x="1785938" y="2071688"/>
            <a:ext cx="6757987" cy="457200"/>
          </a:xfrm>
          <a:prstGeom prst="rect">
            <a:avLst/>
          </a:prstGeom>
          <a:solidFill>
            <a:srgbClr val="0099CC"/>
          </a:solidFill>
          <a:ln w="9525">
            <a:noFill/>
            <a:miter lim="800000"/>
            <a:headEnd/>
            <a:tailEnd/>
          </a:ln>
        </p:spPr>
        <p:txBody>
          <a:bodyPr>
            <a:spAutoFit/>
          </a:bodyPr>
          <a:lstStyle/>
          <a:p>
            <a:pPr>
              <a:spcBef>
                <a:spcPct val="50000"/>
              </a:spcBef>
            </a:pPr>
            <a:endParaRPr lang="es-CL" sz="2400">
              <a:solidFill>
                <a:schemeClr val="bg1"/>
              </a:solidFill>
              <a:latin typeface="Times New Roman" pitchFamily="18" charset="0"/>
            </a:endParaRPr>
          </a:p>
        </p:txBody>
      </p:sp>
      <p:sp>
        <p:nvSpPr>
          <p:cNvPr id="7172" name="Text Box 7"/>
          <p:cNvSpPr txBox="1">
            <a:spLocks noChangeArrowheads="1"/>
          </p:cNvSpPr>
          <p:nvPr/>
        </p:nvSpPr>
        <p:spPr bwMode="auto">
          <a:xfrm>
            <a:off x="1676400" y="5400675"/>
            <a:ext cx="7110413" cy="457200"/>
          </a:xfrm>
          <a:prstGeom prst="rect">
            <a:avLst/>
          </a:prstGeom>
          <a:solidFill>
            <a:srgbClr val="0099CC"/>
          </a:solidFill>
          <a:ln w="9525">
            <a:noFill/>
            <a:miter lim="800000"/>
            <a:headEnd/>
            <a:tailEnd/>
          </a:ln>
        </p:spPr>
        <p:txBody>
          <a:bodyPr>
            <a:spAutoFit/>
          </a:bodyPr>
          <a:lstStyle/>
          <a:p>
            <a:pPr>
              <a:spcBef>
                <a:spcPct val="50000"/>
              </a:spcBef>
            </a:pPr>
            <a:endParaRPr lang="es-CL" sz="2400">
              <a:solidFill>
                <a:schemeClr val="bg1"/>
              </a:solidFill>
              <a:latin typeface="Times New Roman" pitchFamily="18" charset="0"/>
            </a:endParaRPr>
          </a:p>
        </p:txBody>
      </p:sp>
      <p:sp>
        <p:nvSpPr>
          <p:cNvPr id="7173" name="Text Box 8"/>
          <p:cNvSpPr txBox="1">
            <a:spLocks noChangeArrowheads="1"/>
          </p:cNvSpPr>
          <p:nvPr/>
        </p:nvSpPr>
        <p:spPr bwMode="auto">
          <a:xfrm>
            <a:off x="1785938" y="3686175"/>
            <a:ext cx="7000875" cy="457200"/>
          </a:xfrm>
          <a:prstGeom prst="rect">
            <a:avLst/>
          </a:prstGeom>
          <a:solidFill>
            <a:srgbClr val="0099CC"/>
          </a:solidFill>
          <a:ln w="9525">
            <a:noFill/>
            <a:miter lim="800000"/>
            <a:headEnd/>
            <a:tailEnd/>
          </a:ln>
        </p:spPr>
        <p:txBody>
          <a:bodyPr>
            <a:spAutoFit/>
          </a:bodyPr>
          <a:lstStyle/>
          <a:p>
            <a:pPr>
              <a:spcBef>
                <a:spcPct val="50000"/>
              </a:spcBef>
            </a:pPr>
            <a:endParaRPr lang="es-CL" sz="2400">
              <a:solidFill>
                <a:schemeClr val="bg1"/>
              </a:solidFill>
              <a:latin typeface="Times New Roman" pitchFamily="18" charset="0"/>
            </a:endParaRPr>
          </a:p>
        </p:txBody>
      </p:sp>
      <p:sp>
        <p:nvSpPr>
          <p:cNvPr id="7174" name="WordArt 12"/>
          <p:cNvSpPr>
            <a:spLocks noChangeArrowheads="1" noChangeShapeType="1" noTextEdit="1"/>
          </p:cNvSpPr>
          <p:nvPr/>
        </p:nvSpPr>
        <p:spPr bwMode="auto">
          <a:xfrm>
            <a:off x="5357813" y="571500"/>
            <a:ext cx="3200400" cy="228600"/>
          </a:xfrm>
          <a:prstGeom prst="rect">
            <a:avLst/>
          </a:prstGeom>
        </p:spPr>
        <p:txBody>
          <a:bodyPr wrap="none" fromWordArt="1">
            <a:prstTxWarp prst="textPlain">
              <a:avLst>
                <a:gd name="adj" fmla="val 50000"/>
              </a:avLst>
            </a:prstTxWarp>
          </a:bodyPr>
          <a:lstStyle/>
          <a:p>
            <a:pPr algn="ctr"/>
            <a:r>
              <a:rPr lang="es-CL" sz="1400" kern="10">
                <a:ln w="9525">
                  <a:solidFill>
                    <a:schemeClr val="bg1"/>
                  </a:solidFill>
                  <a:round/>
                  <a:headEnd/>
                  <a:tailEnd/>
                </a:ln>
                <a:solidFill>
                  <a:schemeClr val="bg1"/>
                </a:solidFill>
                <a:latin typeface="Arial"/>
                <a:cs typeface="Arial"/>
              </a:rPr>
              <a:t>S. VI a.C. a 1ª mitad del S.V a.C.</a:t>
            </a:r>
          </a:p>
        </p:txBody>
      </p:sp>
      <p:sp>
        <p:nvSpPr>
          <p:cNvPr id="7175" name="WordArt 13"/>
          <p:cNvSpPr>
            <a:spLocks noChangeArrowheads="1" noChangeShapeType="1" noTextEdit="1"/>
          </p:cNvSpPr>
          <p:nvPr/>
        </p:nvSpPr>
        <p:spPr bwMode="auto">
          <a:xfrm>
            <a:off x="5929313" y="2143125"/>
            <a:ext cx="2628900" cy="209550"/>
          </a:xfrm>
          <a:prstGeom prst="rect">
            <a:avLst/>
          </a:prstGeom>
        </p:spPr>
        <p:txBody>
          <a:bodyPr wrap="none" fromWordArt="1">
            <a:prstTxWarp prst="textPlain">
              <a:avLst>
                <a:gd name="adj" fmla="val 50000"/>
              </a:avLst>
            </a:prstTxWarp>
          </a:bodyPr>
          <a:lstStyle/>
          <a:p>
            <a:pPr algn="ctr"/>
            <a:r>
              <a:rPr lang="es-CL" sz="1400" kern="10">
                <a:ln w="9525">
                  <a:solidFill>
                    <a:schemeClr val="bg1"/>
                  </a:solidFill>
                  <a:round/>
                  <a:headEnd/>
                  <a:tailEnd/>
                </a:ln>
                <a:solidFill>
                  <a:schemeClr val="bg1"/>
                </a:solidFill>
                <a:latin typeface="Arial"/>
                <a:cs typeface="Arial"/>
              </a:rPr>
              <a:t>2ª mitad del S.V a.C.</a:t>
            </a:r>
          </a:p>
        </p:txBody>
      </p:sp>
      <p:sp>
        <p:nvSpPr>
          <p:cNvPr id="7176" name="WordArt 14"/>
          <p:cNvSpPr>
            <a:spLocks noChangeArrowheads="1" noChangeShapeType="1" noTextEdit="1"/>
          </p:cNvSpPr>
          <p:nvPr/>
        </p:nvSpPr>
        <p:spPr bwMode="auto">
          <a:xfrm>
            <a:off x="6072188" y="5505450"/>
            <a:ext cx="2628900" cy="209550"/>
          </a:xfrm>
          <a:prstGeom prst="rect">
            <a:avLst/>
          </a:prstGeom>
        </p:spPr>
        <p:txBody>
          <a:bodyPr wrap="none" fromWordArt="1">
            <a:prstTxWarp prst="textPlain">
              <a:avLst>
                <a:gd name="adj" fmla="val 50000"/>
              </a:avLst>
            </a:prstTxWarp>
          </a:bodyPr>
          <a:lstStyle/>
          <a:p>
            <a:pPr algn="ctr"/>
            <a:r>
              <a:rPr lang="es-CL" sz="1400" kern="10">
                <a:ln w="9525">
                  <a:solidFill>
                    <a:schemeClr val="bg1"/>
                  </a:solidFill>
                  <a:round/>
                  <a:headEnd/>
                  <a:tailEnd/>
                </a:ln>
                <a:solidFill>
                  <a:schemeClr val="bg1"/>
                </a:solidFill>
                <a:latin typeface="Arial"/>
                <a:cs typeface="Arial"/>
              </a:rPr>
              <a:t>S. III a.C. a  S. I a.C.</a:t>
            </a:r>
          </a:p>
        </p:txBody>
      </p:sp>
      <p:sp>
        <p:nvSpPr>
          <p:cNvPr id="7177" name="WordArt 15"/>
          <p:cNvSpPr>
            <a:spLocks noChangeArrowheads="1" noChangeShapeType="1" noTextEdit="1"/>
          </p:cNvSpPr>
          <p:nvPr/>
        </p:nvSpPr>
        <p:spPr bwMode="auto">
          <a:xfrm>
            <a:off x="7572375" y="3743325"/>
            <a:ext cx="990600" cy="228600"/>
          </a:xfrm>
          <a:prstGeom prst="rect">
            <a:avLst/>
          </a:prstGeom>
        </p:spPr>
        <p:txBody>
          <a:bodyPr wrap="none" fromWordArt="1">
            <a:prstTxWarp prst="textPlain">
              <a:avLst>
                <a:gd name="adj" fmla="val 50000"/>
              </a:avLst>
            </a:prstTxWarp>
          </a:bodyPr>
          <a:lstStyle/>
          <a:p>
            <a:pPr algn="ctr"/>
            <a:r>
              <a:rPr lang="es-CL" sz="1400" kern="10">
                <a:ln w="9525">
                  <a:solidFill>
                    <a:schemeClr val="bg1"/>
                  </a:solidFill>
                  <a:round/>
                  <a:headEnd/>
                  <a:tailEnd/>
                </a:ln>
                <a:solidFill>
                  <a:schemeClr val="bg1"/>
                </a:solidFill>
                <a:latin typeface="Arial"/>
                <a:cs typeface="Arial"/>
              </a:rPr>
              <a:t>S. IV a.C.</a:t>
            </a:r>
          </a:p>
        </p:txBody>
      </p:sp>
      <p:pic>
        <p:nvPicPr>
          <p:cNvPr id="7178" name="Picture 23" descr="Platon-Aristotel"/>
          <p:cNvPicPr>
            <a:picLocks noChangeAspect="1" noChangeArrowheads="1"/>
          </p:cNvPicPr>
          <p:nvPr/>
        </p:nvPicPr>
        <p:blipFill>
          <a:blip r:embed="rId2" cstate="print"/>
          <a:srcRect/>
          <a:stretch>
            <a:fillRect/>
          </a:stretch>
        </p:blipFill>
        <p:spPr bwMode="auto">
          <a:xfrm>
            <a:off x="7559675" y="4149725"/>
            <a:ext cx="984250" cy="1279525"/>
          </a:xfrm>
          <a:prstGeom prst="rect">
            <a:avLst/>
          </a:prstGeom>
          <a:noFill/>
          <a:ln w="9525">
            <a:noFill/>
            <a:miter lim="800000"/>
            <a:headEnd/>
            <a:tailEnd/>
          </a:ln>
        </p:spPr>
      </p:pic>
      <p:sp>
        <p:nvSpPr>
          <p:cNvPr id="7179" name="25 CuadroTexto"/>
          <p:cNvSpPr txBox="1">
            <a:spLocks noChangeArrowheads="1"/>
          </p:cNvSpPr>
          <p:nvPr/>
        </p:nvSpPr>
        <p:spPr bwMode="auto">
          <a:xfrm>
            <a:off x="142875" y="2786063"/>
            <a:ext cx="1357313" cy="923925"/>
          </a:xfrm>
          <a:prstGeom prst="rect">
            <a:avLst/>
          </a:prstGeom>
          <a:solidFill>
            <a:srgbClr val="FFC000"/>
          </a:solidFill>
          <a:ln w="9525">
            <a:noFill/>
            <a:miter lim="800000"/>
            <a:headEnd/>
            <a:tailEnd/>
          </a:ln>
        </p:spPr>
        <p:txBody>
          <a:bodyPr>
            <a:spAutoFit/>
          </a:bodyPr>
          <a:lstStyle/>
          <a:p>
            <a:pPr algn="ctr"/>
            <a:r>
              <a:rPr lang="es-ES">
                <a:solidFill>
                  <a:schemeClr val="bg1"/>
                </a:solidFill>
                <a:latin typeface="Calibri" pitchFamily="34" charset="0"/>
              </a:rPr>
              <a:t>Etapas de la filosofía griega</a:t>
            </a:r>
          </a:p>
        </p:txBody>
      </p:sp>
      <p:sp>
        <p:nvSpPr>
          <p:cNvPr id="7180" name="26 CuadroTexto"/>
          <p:cNvSpPr txBox="1">
            <a:spLocks noChangeArrowheads="1"/>
          </p:cNvSpPr>
          <p:nvPr/>
        </p:nvSpPr>
        <p:spPr bwMode="auto">
          <a:xfrm>
            <a:off x="2000250" y="500063"/>
            <a:ext cx="3214688" cy="400050"/>
          </a:xfrm>
          <a:prstGeom prst="rect">
            <a:avLst/>
          </a:prstGeom>
          <a:noFill/>
          <a:ln w="9525">
            <a:noFill/>
            <a:miter lim="800000"/>
            <a:headEnd/>
            <a:tailEnd/>
          </a:ln>
        </p:spPr>
        <p:txBody>
          <a:bodyPr>
            <a:spAutoFit/>
          </a:bodyPr>
          <a:lstStyle/>
          <a:p>
            <a:r>
              <a:rPr lang="es-ES" sz="2000" b="1">
                <a:solidFill>
                  <a:schemeClr val="bg1"/>
                </a:solidFill>
                <a:latin typeface="Calibri" pitchFamily="34" charset="0"/>
              </a:rPr>
              <a:t>Período cosmológico</a:t>
            </a:r>
          </a:p>
        </p:txBody>
      </p:sp>
      <p:sp>
        <p:nvSpPr>
          <p:cNvPr id="7181" name="28 CuadroTexto"/>
          <p:cNvSpPr txBox="1">
            <a:spLocks noChangeArrowheads="1"/>
          </p:cNvSpPr>
          <p:nvPr/>
        </p:nvSpPr>
        <p:spPr bwMode="auto">
          <a:xfrm>
            <a:off x="2000250" y="1071563"/>
            <a:ext cx="6715125" cy="646112"/>
          </a:xfrm>
          <a:prstGeom prst="rect">
            <a:avLst/>
          </a:prstGeom>
          <a:noFill/>
          <a:ln w="9525">
            <a:noFill/>
            <a:miter lim="800000"/>
            <a:headEnd/>
            <a:tailEnd/>
          </a:ln>
        </p:spPr>
        <p:txBody>
          <a:bodyPr>
            <a:spAutoFit/>
          </a:bodyPr>
          <a:lstStyle/>
          <a:p>
            <a:r>
              <a:rPr lang="es-ES">
                <a:latin typeface="Calibri" pitchFamily="34" charset="0"/>
              </a:rPr>
              <a:t>Tratan de descubrir la naturaleza del universo.</a:t>
            </a:r>
          </a:p>
          <a:p>
            <a:r>
              <a:rPr lang="es-ES">
                <a:latin typeface="Calibri" pitchFamily="34" charset="0"/>
              </a:rPr>
              <a:t>Sus representantes son los Presocráticos o físicos.</a:t>
            </a:r>
          </a:p>
        </p:txBody>
      </p:sp>
      <p:sp>
        <p:nvSpPr>
          <p:cNvPr id="7182" name="29 CuadroTexto"/>
          <p:cNvSpPr txBox="1">
            <a:spLocks noChangeArrowheads="1"/>
          </p:cNvSpPr>
          <p:nvPr/>
        </p:nvSpPr>
        <p:spPr bwMode="auto">
          <a:xfrm>
            <a:off x="1928813" y="2143125"/>
            <a:ext cx="3000375" cy="400050"/>
          </a:xfrm>
          <a:prstGeom prst="rect">
            <a:avLst/>
          </a:prstGeom>
          <a:noFill/>
          <a:ln w="9525">
            <a:noFill/>
            <a:miter lim="800000"/>
            <a:headEnd/>
            <a:tailEnd/>
          </a:ln>
        </p:spPr>
        <p:txBody>
          <a:bodyPr>
            <a:spAutoFit/>
          </a:bodyPr>
          <a:lstStyle/>
          <a:p>
            <a:r>
              <a:rPr lang="es-ES" sz="2000" b="1">
                <a:solidFill>
                  <a:schemeClr val="bg1"/>
                </a:solidFill>
                <a:latin typeface="Calibri" pitchFamily="34" charset="0"/>
              </a:rPr>
              <a:t>Período antropológico</a:t>
            </a:r>
          </a:p>
        </p:txBody>
      </p:sp>
      <p:sp>
        <p:nvSpPr>
          <p:cNvPr id="7183" name="30 CuadroTexto"/>
          <p:cNvSpPr txBox="1">
            <a:spLocks noChangeArrowheads="1"/>
          </p:cNvSpPr>
          <p:nvPr/>
        </p:nvSpPr>
        <p:spPr bwMode="auto">
          <a:xfrm>
            <a:off x="2000250" y="2714625"/>
            <a:ext cx="5929313" cy="646113"/>
          </a:xfrm>
          <a:prstGeom prst="rect">
            <a:avLst/>
          </a:prstGeom>
          <a:noFill/>
          <a:ln w="9525">
            <a:noFill/>
            <a:miter lim="800000"/>
            <a:headEnd/>
            <a:tailEnd/>
          </a:ln>
        </p:spPr>
        <p:txBody>
          <a:bodyPr>
            <a:spAutoFit/>
          </a:bodyPr>
          <a:lstStyle/>
          <a:p>
            <a:r>
              <a:rPr lang="es-ES">
                <a:latin typeface="Calibri" pitchFamily="34" charset="0"/>
              </a:rPr>
              <a:t>Tratan de estudiar la naturaleza humana.</a:t>
            </a:r>
          </a:p>
          <a:p>
            <a:r>
              <a:rPr lang="es-ES">
                <a:latin typeface="Calibri" pitchFamily="34" charset="0"/>
              </a:rPr>
              <a:t>Sus representantes son los sofistas y Sócrates.</a:t>
            </a:r>
          </a:p>
        </p:txBody>
      </p:sp>
      <p:sp>
        <p:nvSpPr>
          <p:cNvPr id="7184" name="31 CuadroTexto"/>
          <p:cNvSpPr txBox="1">
            <a:spLocks noChangeArrowheads="1"/>
          </p:cNvSpPr>
          <p:nvPr/>
        </p:nvSpPr>
        <p:spPr bwMode="auto">
          <a:xfrm>
            <a:off x="2071688" y="4214813"/>
            <a:ext cx="5715000" cy="923925"/>
          </a:xfrm>
          <a:prstGeom prst="rect">
            <a:avLst/>
          </a:prstGeom>
          <a:noFill/>
          <a:ln w="9525">
            <a:noFill/>
            <a:miter lim="800000"/>
            <a:headEnd/>
            <a:tailEnd/>
          </a:ln>
        </p:spPr>
        <p:txBody>
          <a:bodyPr>
            <a:spAutoFit/>
          </a:bodyPr>
          <a:lstStyle/>
          <a:p>
            <a:r>
              <a:rPr lang="es-ES">
                <a:latin typeface="Calibri" pitchFamily="34" charset="0"/>
              </a:rPr>
              <a:t>Síntesis del conocimiento sobre el universo y el hombre, su pregunta versara sobre el ser.</a:t>
            </a:r>
          </a:p>
          <a:p>
            <a:r>
              <a:rPr lang="es-ES">
                <a:latin typeface="Calibri" pitchFamily="34" charset="0"/>
              </a:rPr>
              <a:t>Sus representantes son Platón y Aristóteles</a:t>
            </a:r>
          </a:p>
        </p:txBody>
      </p:sp>
      <p:sp>
        <p:nvSpPr>
          <p:cNvPr id="7185" name="32 CuadroTexto"/>
          <p:cNvSpPr txBox="1">
            <a:spLocks noChangeArrowheads="1"/>
          </p:cNvSpPr>
          <p:nvPr/>
        </p:nvSpPr>
        <p:spPr bwMode="auto">
          <a:xfrm>
            <a:off x="1857375" y="3773488"/>
            <a:ext cx="3643313" cy="400050"/>
          </a:xfrm>
          <a:prstGeom prst="rect">
            <a:avLst/>
          </a:prstGeom>
          <a:noFill/>
          <a:ln w="9525">
            <a:noFill/>
            <a:miter lim="800000"/>
            <a:headEnd/>
            <a:tailEnd/>
          </a:ln>
        </p:spPr>
        <p:txBody>
          <a:bodyPr>
            <a:spAutoFit/>
          </a:bodyPr>
          <a:lstStyle/>
          <a:p>
            <a:r>
              <a:rPr lang="es-ES" sz="2000" b="1">
                <a:solidFill>
                  <a:schemeClr val="bg1"/>
                </a:solidFill>
                <a:latin typeface="Calibri" pitchFamily="34" charset="0"/>
              </a:rPr>
              <a:t>Período ontológico</a:t>
            </a:r>
          </a:p>
        </p:txBody>
      </p:sp>
      <p:sp>
        <p:nvSpPr>
          <p:cNvPr id="7186" name="33 CuadroTexto"/>
          <p:cNvSpPr txBox="1">
            <a:spLocks noChangeArrowheads="1"/>
          </p:cNvSpPr>
          <p:nvPr/>
        </p:nvSpPr>
        <p:spPr bwMode="auto">
          <a:xfrm>
            <a:off x="1714500" y="5416550"/>
            <a:ext cx="3643313" cy="400050"/>
          </a:xfrm>
          <a:prstGeom prst="rect">
            <a:avLst/>
          </a:prstGeom>
          <a:noFill/>
          <a:ln w="9525">
            <a:noFill/>
            <a:miter lim="800000"/>
            <a:headEnd/>
            <a:tailEnd/>
          </a:ln>
        </p:spPr>
        <p:txBody>
          <a:bodyPr>
            <a:spAutoFit/>
          </a:bodyPr>
          <a:lstStyle/>
          <a:p>
            <a:r>
              <a:rPr lang="es-ES" sz="2000" b="1">
                <a:solidFill>
                  <a:schemeClr val="bg1"/>
                </a:solidFill>
                <a:latin typeface="Calibri" pitchFamily="34" charset="0"/>
              </a:rPr>
              <a:t>Período ético - político</a:t>
            </a:r>
          </a:p>
        </p:txBody>
      </p:sp>
      <p:sp>
        <p:nvSpPr>
          <p:cNvPr id="7187" name="34 CuadroTexto"/>
          <p:cNvSpPr txBox="1">
            <a:spLocks noChangeArrowheads="1"/>
          </p:cNvSpPr>
          <p:nvPr/>
        </p:nvSpPr>
        <p:spPr bwMode="auto">
          <a:xfrm>
            <a:off x="2071688" y="5857875"/>
            <a:ext cx="5929312" cy="646113"/>
          </a:xfrm>
          <a:prstGeom prst="rect">
            <a:avLst/>
          </a:prstGeom>
          <a:noFill/>
          <a:ln w="9525">
            <a:noFill/>
            <a:miter lim="800000"/>
            <a:headEnd/>
            <a:tailEnd/>
          </a:ln>
        </p:spPr>
        <p:txBody>
          <a:bodyPr>
            <a:spAutoFit/>
          </a:bodyPr>
          <a:lstStyle/>
          <a:p>
            <a:r>
              <a:rPr lang="es-ES">
                <a:latin typeface="Calibri" pitchFamily="34" charset="0"/>
              </a:rPr>
              <a:t>Doctrinas morales (estoicos, epicureos, etc) e interés científico centrado en Alejandría. </a:t>
            </a:r>
          </a:p>
        </p:txBody>
      </p:sp>
      <p:cxnSp>
        <p:nvCxnSpPr>
          <p:cNvPr id="37" name="36 Forma"/>
          <p:cNvCxnSpPr>
            <a:stCxn id="7179" idx="0"/>
            <a:endCxn id="7171" idx="1"/>
          </p:cNvCxnSpPr>
          <p:nvPr/>
        </p:nvCxnSpPr>
        <p:spPr>
          <a:xfrm rot="5400000" flipH="1" flipV="1">
            <a:off x="1060450" y="2060576"/>
            <a:ext cx="485775" cy="965200"/>
          </a:xfrm>
          <a:prstGeom prst="bentConnector2">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9" name="38 Forma"/>
          <p:cNvCxnSpPr>
            <a:stCxn id="7179" idx="2"/>
          </p:cNvCxnSpPr>
          <p:nvPr/>
        </p:nvCxnSpPr>
        <p:spPr>
          <a:xfrm rot="16200000" flipH="1">
            <a:off x="1122363" y="3408363"/>
            <a:ext cx="361950" cy="965200"/>
          </a:xfrm>
          <a:prstGeom prst="bentConnector2">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41" name="40 Forma"/>
          <p:cNvCxnSpPr>
            <a:stCxn id="7179" idx="2"/>
            <a:endCxn id="7172" idx="1"/>
          </p:cNvCxnSpPr>
          <p:nvPr/>
        </p:nvCxnSpPr>
        <p:spPr>
          <a:xfrm rot="16200000" flipH="1">
            <a:off x="288925" y="4241801"/>
            <a:ext cx="1919287" cy="855662"/>
          </a:xfrm>
          <a:prstGeom prst="bentConnector2">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43" name="42 Forma"/>
          <p:cNvCxnSpPr>
            <a:stCxn id="7179" idx="0"/>
            <a:endCxn id="7170" idx="1"/>
          </p:cNvCxnSpPr>
          <p:nvPr/>
        </p:nvCxnSpPr>
        <p:spPr>
          <a:xfrm rot="5400000" flipH="1" flipV="1">
            <a:off x="274638" y="1203325"/>
            <a:ext cx="2128838" cy="1036637"/>
          </a:xfrm>
          <a:prstGeom prst="bentConnector2">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pic>
        <p:nvPicPr>
          <p:cNvPr id="7192" name="Picture 26" descr="http://www.philosophica.info/archivo/2006/voces/socrates/muerte_de_socrates.jpg"/>
          <p:cNvPicPr>
            <a:picLocks noChangeAspect="1" noChangeArrowheads="1"/>
          </p:cNvPicPr>
          <p:nvPr/>
        </p:nvPicPr>
        <p:blipFill>
          <a:blip r:embed="rId3" cstate="print"/>
          <a:srcRect/>
          <a:stretch>
            <a:fillRect/>
          </a:stretch>
        </p:blipFill>
        <p:spPr bwMode="auto">
          <a:xfrm>
            <a:off x="7072313" y="2571750"/>
            <a:ext cx="1571625" cy="1022350"/>
          </a:xfrm>
          <a:prstGeom prst="rect">
            <a:avLst/>
          </a:prstGeom>
          <a:noFill/>
          <a:ln w="9525">
            <a:noFill/>
            <a:miter lim="800000"/>
            <a:headEnd/>
            <a:tailEnd/>
          </a:ln>
        </p:spPr>
      </p:pic>
      <p:pic>
        <p:nvPicPr>
          <p:cNvPr id="7193" name="Picture 28" descr="http://siemprerebelde.files.wordpress.com/2007/11/hipathiaii.jpg"/>
          <p:cNvPicPr>
            <a:picLocks noChangeAspect="1" noChangeArrowheads="1"/>
          </p:cNvPicPr>
          <p:nvPr/>
        </p:nvPicPr>
        <p:blipFill>
          <a:blip r:embed="rId4" cstate="print"/>
          <a:srcRect/>
          <a:stretch>
            <a:fillRect/>
          </a:stretch>
        </p:blipFill>
        <p:spPr bwMode="auto">
          <a:xfrm>
            <a:off x="142875" y="5072063"/>
            <a:ext cx="1008063" cy="1620837"/>
          </a:xfrm>
          <a:prstGeom prst="rect">
            <a:avLst/>
          </a:prstGeom>
          <a:noFill/>
          <a:ln w="9525">
            <a:noFill/>
            <a:miter lim="800000"/>
            <a:headEnd/>
            <a:tailEnd/>
          </a:ln>
        </p:spPr>
      </p:pic>
      <p:pic>
        <p:nvPicPr>
          <p:cNvPr id="7194" name="Picture 30" descr="http://www.doymafarma.com/ficheros/images/4/4v27n02/grande/4v27n02-13116054fig11.jpg"/>
          <p:cNvPicPr>
            <a:picLocks noChangeAspect="1" noChangeArrowheads="1"/>
          </p:cNvPicPr>
          <p:nvPr/>
        </p:nvPicPr>
        <p:blipFill>
          <a:blip r:embed="rId5" cstate="print"/>
          <a:srcRect/>
          <a:stretch>
            <a:fillRect/>
          </a:stretch>
        </p:blipFill>
        <p:spPr bwMode="auto">
          <a:xfrm>
            <a:off x="0" y="0"/>
            <a:ext cx="1103313" cy="1597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228600" y="204788"/>
            <a:ext cx="533400" cy="6500812"/>
          </a:xfrm>
          <a:prstGeom prst="rect">
            <a:avLst/>
          </a:prstGeom>
          <a:solidFill>
            <a:srgbClr val="336699"/>
          </a:solidFill>
          <a:ln w="19050">
            <a:noFill/>
            <a:miter lim="800000"/>
            <a:headEnd/>
            <a:tailEnd/>
          </a:ln>
        </p:spPr>
        <p:txBody>
          <a:bodyPr>
            <a:spAutoFit/>
          </a:bodyPr>
          <a:lstStyle/>
          <a:p>
            <a:pPr>
              <a:spcBef>
                <a:spcPct val="50000"/>
              </a:spcBef>
            </a:pPr>
            <a:endParaRPr lang="es-ES" sz="2400">
              <a:latin typeface="Times New Roman" pitchFamily="18" charset="0"/>
            </a:endParaRPr>
          </a:p>
          <a:p>
            <a:pPr>
              <a:spcBef>
                <a:spcPct val="50000"/>
              </a:spcBef>
            </a:pPr>
            <a:endParaRPr lang="es-ES" sz="2400">
              <a:latin typeface="Times New Roman" pitchFamily="18" charset="0"/>
            </a:endParaRPr>
          </a:p>
          <a:p>
            <a:pPr>
              <a:spcBef>
                <a:spcPct val="50000"/>
              </a:spcBef>
            </a:pPr>
            <a:endParaRPr lang="es-ES" sz="2400">
              <a:latin typeface="Times New Roman" pitchFamily="18" charset="0"/>
            </a:endParaRPr>
          </a:p>
          <a:p>
            <a:pPr>
              <a:spcBef>
                <a:spcPct val="50000"/>
              </a:spcBef>
            </a:pPr>
            <a:endParaRPr lang="es-ES" sz="2400">
              <a:latin typeface="Times New Roman" pitchFamily="18" charset="0"/>
            </a:endParaRPr>
          </a:p>
          <a:p>
            <a:pPr>
              <a:spcBef>
                <a:spcPct val="50000"/>
              </a:spcBef>
            </a:pPr>
            <a:endParaRPr lang="es-ES" sz="2400">
              <a:latin typeface="Times New Roman" pitchFamily="18" charset="0"/>
            </a:endParaRPr>
          </a:p>
          <a:p>
            <a:pPr>
              <a:spcBef>
                <a:spcPct val="50000"/>
              </a:spcBef>
            </a:pPr>
            <a:endParaRPr lang="es-ES" sz="2400">
              <a:latin typeface="Times New Roman" pitchFamily="18" charset="0"/>
            </a:endParaRPr>
          </a:p>
          <a:p>
            <a:pPr>
              <a:spcBef>
                <a:spcPct val="50000"/>
              </a:spcBef>
            </a:pPr>
            <a:endParaRPr lang="es-ES" sz="2400">
              <a:latin typeface="Times New Roman" pitchFamily="18" charset="0"/>
            </a:endParaRPr>
          </a:p>
          <a:p>
            <a:pPr>
              <a:spcBef>
                <a:spcPct val="50000"/>
              </a:spcBef>
            </a:pPr>
            <a:endParaRPr lang="es-ES" sz="2400">
              <a:latin typeface="Times New Roman" pitchFamily="18" charset="0"/>
            </a:endParaRPr>
          </a:p>
          <a:p>
            <a:pPr>
              <a:spcBef>
                <a:spcPct val="50000"/>
              </a:spcBef>
            </a:pPr>
            <a:endParaRPr lang="es-ES" sz="2400">
              <a:latin typeface="Times New Roman" pitchFamily="18" charset="0"/>
            </a:endParaRPr>
          </a:p>
          <a:p>
            <a:pPr>
              <a:spcBef>
                <a:spcPct val="50000"/>
              </a:spcBef>
            </a:pPr>
            <a:endParaRPr lang="es-ES" sz="2400">
              <a:latin typeface="Times New Roman" pitchFamily="18" charset="0"/>
            </a:endParaRPr>
          </a:p>
          <a:p>
            <a:pPr>
              <a:spcBef>
                <a:spcPct val="50000"/>
              </a:spcBef>
            </a:pPr>
            <a:endParaRPr lang="es-ES" sz="2400">
              <a:latin typeface="Times New Roman" pitchFamily="18" charset="0"/>
            </a:endParaRPr>
          </a:p>
          <a:p>
            <a:pPr>
              <a:spcBef>
                <a:spcPct val="50000"/>
              </a:spcBef>
            </a:pPr>
            <a:endParaRPr lang="es-ES" sz="2400">
              <a:latin typeface="Times New Roman" pitchFamily="18" charset="0"/>
            </a:endParaRPr>
          </a:p>
        </p:txBody>
      </p:sp>
      <p:sp>
        <p:nvSpPr>
          <p:cNvPr id="8195" name="WordArt 3"/>
          <p:cNvSpPr>
            <a:spLocks noChangeArrowheads="1" noChangeShapeType="1" noTextEdit="1"/>
          </p:cNvSpPr>
          <p:nvPr/>
        </p:nvSpPr>
        <p:spPr bwMode="auto">
          <a:xfrm rot="5400000">
            <a:off x="-2228850" y="3067050"/>
            <a:ext cx="5486400" cy="419100"/>
          </a:xfrm>
          <a:prstGeom prst="rect">
            <a:avLst/>
          </a:prstGeom>
        </p:spPr>
        <p:txBody>
          <a:bodyPr vert="wordArtVert" wrap="none" fromWordArt="1">
            <a:prstTxWarp prst="textPlain">
              <a:avLst>
                <a:gd name="adj" fmla="val 50000"/>
              </a:avLst>
            </a:prstTxWarp>
          </a:bodyPr>
          <a:lstStyle/>
          <a:p>
            <a:pPr algn="ctr" fontAlgn="auto"/>
            <a:r>
              <a:rPr lang="es-CL" sz="3600" kern="10">
                <a:ln w="9525">
                  <a:solidFill>
                    <a:srgbClr val="000000"/>
                  </a:solidFill>
                  <a:round/>
                  <a:headEnd/>
                  <a:tailEnd/>
                </a:ln>
                <a:solidFill>
                  <a:schemeClr val="bg1"/>
                </a:solidFill>
                <a:latin typeface="Arial Black"/>
              </a:rPr>
              <a:t>PRESOCRÁTICOS</a:t>
            </a:r>
          </a:p>
        </p:txBody>
      </p:sp>
      <p:sp>
        <p:nvSpPr>
          <p:cNvPr id="8196" name="Text Box 4"/>
          <p:cNvSpPr txBox="1">
            <a:spLocks noChangeArrowheads="1"/>
          </p:cNvSpPr>
          <p:nvPr/>
        </p:nvSpPr>
        <p:spPr bwMode="auto">
          <a:xfrm>
            <a:off x="914400" y="228600"/>
            <a:ext cx="457200" cy="3195638"/>
          </a:xfrm>
          <a:prstGeom prst="rect">
            <a:avLst/>
          </a:prstGeom>
          <a:noFill/>
          <a:ln w="9525">
            <a:noFill/>
            <a:miter lim="800000"/>
            <a:headEnd/>
            <a:tailEnd/>
          </a:ln>
        </p:spPr>
        <p:txBody>
          <a:bodyPr>
            <a:spAutoFit/>
          </a:bodyPr>
          <a:lstStyle/>
          <a:p>
            <a:pPr>
              <a:spcBef>
                <a:spcPct val="50000"/>
              </a:spcBef>
            </a:pPr>
            <a:endParaRPr lang="es-ES" sz="2400">
              <a:latin typeface="Times New Roman" pitchFamily="18" charset="0"/>
            </a:endParaRPr>
          </a:p>
          <a:p>
            <a:pPr>
              <a:spcBef>
                <a:spcPct val="50000"/>
              </a:spcBef>
            </a:pPr>
            <a:endParaRPr lang="es-ES" sz="2400">
              <a:latin typeface="Times New Roman" pitchFamily="18" charset="0"/>
            </a:endParaRPr>
          </a:p>
          <a:p>
            <a:pPr>
              <a:spcBef>
                <a:spcPct val="50000"/>
              </a:spcBef>
            </a:pPr>
            <a:endParaRPr lang="es-ES" sz="2400">
              <a:latin typeface="Times New Roman" pitchFamily="18" charset="0"/>
            </a:endParaRPr>
          </a:p>
          <a:p>
            <a:pPr>
              <a:spcBef>
                <a:spcPct val="50000"/>
              </a:spcBef>
            </a:pPr>
            <a:endParaRPr lang="es-ES" sz="2400">
              <a:latin typeface="Times New Roman" pitchFamily="18" charset="0"/>
            </a:endParaRPr>
          </a:p>
          <a:p>
            <a:pPr>
              <a:spcBef>
                <a:spcPct val="50000"/>
              </a:spcBef>
            </a:pPr>
            <a:endParaRPr lang="es-ES" sz="2400">
              <a:latin typeface="Times New Roman" pitchFamily="18" charset="0"/>
            </a:endParaRPr>
          </a:p>
          <a:p>
            <a:pPr>
              <a:spcBef>
                <a:spcPct val="50000"/>
              </a:spcBef>
            </a:pPr>
            <a:endParaRPr lang="es-ES" sz="2400">
              <a:latin typeface="Times New Roman" pitchFamily="18" charset="0"/>
            </a:endParaRPr>
          </a:p>
        </p:txBody>
      </p:sp>
      <p:sp>
        <p:nvSpPr>
          <p:cNvPr id="8197" name="Text Box 5"/>
          <p:cNvSpPr txBox="1">
            <a:spLocks noChangeArrowheads="1"/>
          </p:cNvSpPr>
          <p:nvPr/>
        </p:nvSpPr>
        <p:spPr bwMode="auto">
          <a:xfrm>
            <a:off x="838200" y="228600"/>
            <a:ext cx="457200" cy="3195638"/>
          </a:xfrm>
          <a:prstGeom prst="rect">
            <a:avLst/>
          </a:prstGeom>
          <a:noFill/>
          <a:ln w="9525">
            <a:noFill/>
            <a:miter lim="800000"/>
            <a:headEnd/>
            <a:tailEnd/>
          </a:ln>
        </p:spPr>
        <p:txBody>
          <a:bodyPr>
            <a:spAutoFit/>
          </a:bodyPr>
          <a:lstStyle/>
          <a:p>
            <a:pPr>
              <a:spcBef>
                <a:spcPct val="50000"/>
              </a:spcBef>
            </a:pPr>
            <a:endParaRPr lang="es-ES" sz="2400">
              <a:latin typeface="Times New Roman" pitchFamily="18" charset="0"/>
            </a:endParaRPr>
          </a:p>
          <a:p>
            <a:pPr>
              <a:spcBef>
                <a:spcPct val="50000"/>
              </a:spcBef>
            </a:pPr>
            <a:endParaRPr lang="es-ES" sz="2400">
              <a:latin typeface="Times New Roman" pitchFamily="18" charset="0"/>
            </a:endParaRPr>
          </a:p>
          <a:p>
            <a:pPr>
              <a:spcBef>
                <a:spcPct val="50000"/>
              </a:spcBef>
            </a:pPr>
            <a:endParaRPr lang="es-ES" sz="2400">
              <a:latin typeface="Times New Roman" pitchFamily="18" charset="0"/>
            </a:endParaRPr>
          </a:p>
          <a:p>
            <a:pPr>
              <a:spcBef>
                <a:spcPct val="50000"/>
              </a:spcBef>
            </a:pPr>
            <a:endParaRPr lang="es-ES" sz="2400">
              <a:latin typeface="Times New Roman" pitchFamily="18" charset="0"/>
            </a:endParaRPr>
          </a:p>
          <a:p>
            <a:pPr>
              <a:spcBef>
                <a:spcPct val="50000"/>
              </a:spcBef>
            </a:pPr>
            <a:endParaRPr lang="es-ES" sz="2400">
              <a:latin typeface="Times New Roman" pitchFamily="18" charset="0"/>
            </a:endParaRPr>
          </a:p>
          <a:p>
            <a:pPr>
              <a:spcBef>
                <a:spcPct val="50000"/>
              </a:spcBef>
            </a:pPr>
            <a:endParaRPr lang="es-ES" sz="2400">
              <a:latin typeface="Times New Roman" pitchFamily="18" charset="0"/>
            </a:endParaRPr>
          </a:p>
        </p:txBody>
      </p:sp>
      <p:sp>
        <p:nvSpPr>
          <p:cNvPr id="8198" name="Text Box 6"/>
          <p:cNvSpPr txBox="1">
            <a:spLocks noChangeArrowheads="1"/>
          </p:cNvSpPr>
          <p:nvPr/>
        </p:nvSpPr>
        <p:spPr bwMode="auto">
          <a:xfrm>
            <a:off x="762000" y="152400"/>
            <a:ext cx="685800" cy="457200"/>
          </a:xfrm>
          <a:prstGeom prst="rect">
            <a:avLst/>
          </a:prstGeom>
          <a:noFill/>
          <a:ln w="9525">
            <a:noFill/>
            <a:miter lim="800000"/>
            <a:headEnd/>
            <a:tailEnd/>
          </a:ln>
        </p:spPr>
        <p:txBody>
          <a:bodyPr>
            <a:spAutoFit/>
          </a:bodyPr>
          <a:lstStyle/>
          <a:p>
            <a:pPr>
              <a:spcBef>
                <a:spcPct val="50000"/>
              </a:spcBef>
            </a:pPr>
            <a:endParaRPr lang="es-CL" sz="2400">
              <a:latin typeface="Times New Roman" pitchFamily="18" charset="0"/>
            </a:endParaRPr>
          </a:p>
        </p:txBody>
      </p:sp>
      <p:sp>
        <p:nvSpPr>
          <p:cNvPr id="8199" name="Text Box 7"/>
          <p:cNvSpPr txBox="1">
            <a:spLocks noChangeArrowheads="1"/>
          </p:cNvSpPr>
          <p:nvPr/>
        </p:nvSpPr>
        <p:spPr bwMode="auto">
          <a:xfrm>
            <a:off x="990600" y="304800"/>
            <a:ext cx="990600" cy="2647950"/>
          </a:xfrm>
          <a:prstGeom prst="rect">
            <a:avLst/>
          </a:prstGeom>
          <a:noFill/>
          <a:ln w="9525">
            <a:noFill/>
            <a:miter lim="800000"/>
            <a:headEnd/>
            <a:tailEnd/>
          </a:ln>
        </p:spPr>
        <p:txBody>
          <a:bodyPr>
            <a:spAutoFit/>
          </a:bodyPr>
          <a:lstStyle/>
          <a:p>
            <a:pPr>
              <a:spcBef>
                <a:spcPct val="50000"/>
              </a:spcBef>
            </a:pPr>
            <a:endParaRPr lang="es-ES" sz="2400">
              <a:latin typeface="Times New Roman" pitchFamily="18" charset="0"/>
            </a:endParaRPr>
          </a:p>
          <a:p>
            <a:pPr>
              <a:spcBef>
                <a:spcPct val="50000"/>
              </a:spcBef>
            </a:pPr>
            <a:endParaRPr lang="es-ES" sz="2400">
              <a:latin typeface="Times New Roman" pitchFamily="18" charset="0"/>
            </a:endParaRPr>
          </a:p>
          <a:p>
            <a:pPr>
              <a:spcBef>
                <a:spcPct val="50000"/>
              </a:spcBef>
            </a:pPr>
            <a:endParaRPr lang="es-ES" sz="2400">
              <a:latin typeface="Times New Roman" pitchFamily="18" charset="0"/>
            </a:endParaRPr>
          </a:p>
          <a:p>
            <a:pPr>
              <a:spcBef>
                <a:spcPct val="50000"/>
              </a:spcBef>
            </a:pPr>
            <a:endParaRPr lang="es-ES" sz="2400">
              <a:latin typeface="Times New Roman" pitchFamily="18" charset="0"/>
            </a:endParaRPr>
          </a:p>
          <a:p>
            <a:pPr>
              <a:spcBef>
                <a:spcPct val="50000"/>
              </a:spcBef>
            </a:pPr>
            <a:endParaRPr lang="es-ES" sz="2400">
              <a:latin typeface="Times New Roman" pitchFamily="18" charset="0"/>
            </a:endParaRPr>
          </a:p>
        </p:txBody>
      </p:sp>
      <p:sp>
        <p:nvSpPr>
          <p:cNvPr id="8200" name="Text Box 8"/>
          <p:cNvSpPr txBox="1">
            <a:spLocks noChangeArrowheads="1"/>
          </p:cNvSpPr>
          <p:nvPr/>
        </p:nvSpPr>
        <p:spPr bwMode="auto">
          <a:xfrm>
            <a:off x="4648200" y="914400"/>
            <a:ext cx="533400" cy="2100263"/>
          </a:xfrm>
          <a:prstGeom prst="rect">
            <a:avLst/>
          </a:prstGeom>
          <a:noFill/>
          <a:ln w="9525">
            <a:noFill/>
            <a:miter lim="800000"/>
            <a:headEnd/>
            <a:tailEnd/>
          </a:ln>
        </p:spPr>
        <p:txBody>
          <a:bodyPr>
            <a:spAutoFit/>
          </a:bodyPr>
          <a:lstStyle/>
          <a:p>
            <a:pPr>
              <a:spcBef>
                <a:spcPct val="50000"/>
              </a:spcBef>
            </a:pPr>
            <a:endParaRPr lang="es-ES" sz="2400">
              <a:latin typeface="Times New Roman" pitchFamily="18" charset="0"/>
            </a:endParaRPr>
          </a:p>
          <a:p>
            <a:pPr>
              <a:spcBef>
                <a:spcPct val="50000"/>
              </a:spcBef>
            </a:pPr>
            <a:endParaRPr lang="es-ES" sz="2400">
              <a:latin typeface="Times New Roman" pitchFamily="18" charset="0"/>
            </a:endParaRPr>
          </a:p>
          <a:p>
            <a:pPr>
              <a:spcBef>
                <a:spcPct val="50000"/>
              </a:spcBef>
            </a:pPr>
            <a:endParaRPr lang="es-ES" sz="2400">
              <a:latin typeface="Times New Roman" pitchFamily="18" charset="0"/>
            </a:endParaRPr>
          </a:p>
          <a:p>
            <a:pPr>
              <a:spcBef>
                <a:spcPct val="50000"/>
              </a:spcBef>
            </a:pPr>
            <a:endParaRPr lang="es-ES" sz="2400">
              <a:latin typeface="Times New Roman" pitchFamily="18" charset="0"/>
            </a:endParaRPr>
          </a:p>
        </p:txBody>
      </p:sp>
      <p:sp>
        <p:nvSpPr>
          <p:cNvPr id="8201" name="Text Box 9"/>
          <p:cNvSpPr txBox="1">
            <a:spLocks noChangeArrowheads="1"/>
          </p:cNvSpPr>
          <p:nvPr/>
        </p:nvSpPr>
        <p:spPr bwMode="auto">
          <a:xfrm>
            <a:off x="1524000" y="228600"/>
            <a:ext cx="533400" cy="1562100"/>
          </a:xfrm>
          <a:prstGeom prst="rect">
            <a:avLst/>
          </a:prstGeom>
          <a:solidFill>
            <a:srgbClr val="00CCFF"/>
          </a:solidFill>
          <a:ln w="9525">
            <a:solidFill>
              <a:schemeClr val="tx1"/>
            </a:solidFill>
            <a:miter lim="800000"/>
            <a:headEnd/>
            <a:tailEnd/>
          </a:ln>
        </p:spPr>
        <p:txBody>
          <a:bodyPr>
            <a:spAutoFit/>
          </a:bodyPr>
          <a:lstStyle/>
          <a:p>
            <a:pPr>
              <a:spcBef>
                <a:spcPct val="50000"/>
              </a:spcBef>
            </a:pPr>
            <a:endParaRPr lang="es-ES" sz="2400">
              <a:latin typeface="Times New Roman" pitchFamily="18" charset="0"/>
            </a:endParaRPr>
          </a:p>
          <a:p>
            <a:pPr>
              <a:spcBef>
                <a:spcPct val="50000"/>
              </a:spcBef>
            </a:pPr>
            <a:endParaRPr lang="es-ES" sz="2400">
              <a:latin typeface="Times New Roman" pitchFamily="18" charset="0"/>
            </a:endParaRPr>
          </a:p>
          <a:p>
            <a:pPr>
              <a:spcBef>
                <a:spcPct val="50000"/>
              </a:spcBef>
            </a:pPr>
            <a:endParaRPr lang="es-ES" sz="2400">
              <a:latin typeface="Times New Roman" pitchFamily="18" charset="0"/>
            </a:endParaRPr>
          </a:p>
        </p:txBody>
      </p:sp>
      <p:sp>
        <p:nvSpPr>
          <p:cNvPr id="8202" name="WordArt 10"/>
          <p:cNvSpPr>
            <a:spLocks noChangeArrowheads="1" noChangeShapeType="1" noTextEdit="1"/>
          </p:cNvSpPr>
          <p:nvPr/>
        </p:nvSpPr>
        <p:spPr bwMode="auto">
          <a:xfrm rot="5400000">
            <a:off x="1243012" y="890588"/>
            <a:ext cx="1095375" cy="228600"/>
          </a:xfrm>
          <a:prstGeom prst="rect">
            <a:avLst/>
          </a:prstGeom>
        </p:spPr>
        <p:txBody>
          <a:bodyPr vert="wordArtVert" wrap="none" fromWordArt="1">
            <a:prstTxWarp prst="textPlain">
              <a:avLst>
                <a:gd name="adj" fmla="val 50000"/>
              </a:avLst>
            </a:prstTxWarp>
          </a:bodyPr>
          <a:lstStyle/>
          <a:p>
            <a:pPr algn="ctr" fontAlgn="auto"/>
            <a:r>
              <a:rPr lang="es-CL" sz="2000" kern="10">
                <a:ln w="9525">
                  <a:solidFill>
                    <a:srgbClr val="000000"/>
                  </a:solidFill>
                  <a:round/>
                  <a:headEnd/>
                  <a:tailEnd/>
                </a:ln>
                <a:solidFill>
                  <a:schemeClr val="bg1"/>
                </a:solidFill>
                <a:latin typeface="Arial Black"/>
              </a:rPr>
              <a:t>JÓNIOS</a:t>
            </a:r>
          </a:p>
        </p:txBody>
      </p:sp>
      <p:sp>
        <p:nvSpPr>
          <p:cNvPr id="8203" name="Text Box 11"/>
          <p:cNvSpPr txBox="1">
            <a:spLocks noChangeArrowheads="1"/>
          </p:cNvSpPr>
          <p:nvPr/>
        </p:nvSpPr>
        <p:spPr bwMode="auto">
          <a:xfrm>
            <a:off x="1524000" y="2057400"/>
            <a:ext cx="533400" cy="1565275"/>
          </a:xfrm>
          <a:prstGeom prst="rect">
            <a:avLst/>
          </a:prstGeom>
          <a:solidFill>
            <a:srgbClr val="00CCFF"/>
          </a:solidFill>
          <a:ln w="12700">
            <a:solidFill>
              <a:schemeClr val="tx1"/>
            </a:solidFill>
            <a:miter lim="800000"/>
            <a:headEnd/>
            <a:tailEnd/>
          </a:ln>
        </p:spPr>
        <p:txBody>
          <a:bodyPr>
            <a:spAutoFit/>
          </a:bodyPr>
          <a:lstStyle/>
          <a:p>
            <a:pPr>
              <a:spcBef>
                <a:spcPct val="50000"/>
              </a:spcBef>
            </a:pPr>
            <a:endParaRPr lang="es-ES" sz="2400">
              <a:latin typeface="Times New Roman" pitchFamily="18" charset="0"/>
            </a:endParaRPr>
          </a:p>
          <a:p>
            <a:pPr>
              <a:spcBef>
                <a:spcPct val="50000"/>
              </a:spcBef>
            </a:pPr>
            <a:endParaRPr lang="es-ES" sz="2400">
              <a:latin typeface="Times New Roman" pitchFamily="18" charset="0"/>
            </a:endParaRPr>
          </a:p>
          <a:p>
            <a:pPr>
              <a:spcBef>
                <a:spcPct val="50000"/>
              </a:spcBef>
            </a:pPr>
            <a:endParaRPr lang="es-ES" sz="2400">
              <a:latin typeface="Times New Roman" pitchFamily="18" charset="0"/>
            </a:endParaRPr>
          </a:p>
        </p:txBody>
      </p:sp>
      <p:sp>
        <p:nvSpPr>
          <p:cNvPr id="8204" name="WordArt 12"/>
          <p:cNvSpPr>
            <a:spLocks noChangeArrowheads="1" noChangeShapeType="1" noTextEdit="1"/>
          </p:cNvSpPr>
          <p:nvPr/>
        </p:nvSpPr>
        <p:spPr bwMode="auto">
          <a:xfrm rot="5400000">
            <a:off x="1104900" y="2705100"/>
            <a:ext cx="1371600" cy="228600"/>
          </a:xfrm>
          <a:prstGeom prst="rect">
            <a:avLst/>
          </a:prstGeom>
        </p:spPr>
        <p:txBody>
          <a:bodyPr vert="wordArtVert" wrap="none" fromWordArt="1">
            <a:prstTxWarp prst="textPlain">
              <a:avLst>
                <a:gd name="adj" fmla="val 50000"/>
              </a:avLst>
            </a:prstTxWarp>
          </a:bodyPr>
          <a:lstStyle/>
          <a:p>
            <a:pPr algn="ctr" fontAlgn="auto"/>
            <a:r>
              <a:rPr lang="es-CL" sz="2000" kern="10">
                <a:ln w="9525">
                  <a:solidFill>
                    <a:srgbClr val="000000"/>
                  </a:solidFill>
                  <a:round/>
                  <a:headEnd/>
                  <a:tailEnd/>
                </a:ln>
                <a:solidFill>
                  <a:schemeClr val="bg1"/>
                </a:solidFill>
                <a:latin typeface="Arial Black"/>
              </a:rPr>
              <a:t>ITÁLICOS</a:t>
            </a:r>
          </a:p>
        </p:txBody>
      </p:sp>
      <p:sp>
        <p:nvSpPr>
          <p:cNvPr id="8205" name="Text Box 13"/>
          <p:cNvSpPr txBox="1">
            <a:spLocks noChangeArrowheads="1"/>
          </p:cNvSpPr>
          <p:nvPr/>
        </p:nvSpPr>
        <p:spPr bwMode="auto">
          <a:xfrm>
            <a:off x="2362200" y="457200"/>
            <a:ext cx="2209800" cy="466725"/>
          </a:xfrm>
          <a:prstGeom prst="rect">
            <a:avLst/>
          </a:prstGeom>
          <a:solidFill>
            <a:srgbClr val="CCECFF"/>
          </a:solidFill>
          <a:ln w="9525">
            <a:solidFill>
              <a:schemeClr val="tx1"/>
            </a:solidFill>
            <a:miter lim="800000"/>
            <a:headEnd/>
            <a:tailEnd/>
          </a:ln>
        </p:spPr>
        <p:txBody>
          <a:bodyPr>
            <a:spAutoFit/>
          </a:bodyPr>
          <a:lstStyle/>
          <a:p>
            <a:pPr>
              <a:spcBef>
                <a:spcPct val="50000"/>
              </a:spcBef>
            </a:pPr>
            <a:endParaRPr lang="es-CL" sz="2400">
              <a:latin typeface="Times New Roman" pitchFamily="18" charset="0"/>
            </a:endParaRPr>
          </a:p>
        </p:txBody>
      </p:sp>
      <p:sp>
        <p:nvSpPr>
          <p:cNvPr id="8206" name="WordArt 14"/>
          <p:cNvSpPr>
            <a:spLocks noChangeArrowheads="1" noChangeShapeType="1" noTextEdit="1"/>
          </p:cNvSpPr>
          <p:nvPr/>
        </p:nvSpPr>
        <p:spPr bwMode="auto">
          <a:xfrm>
            <a:off x="2743200" y="609600"/>
            <a:ext cx="1514475" cy="152400"/>
          </a:xfrm>
          <a:prstGeom prst="rect">
            <a:avLst/>
          </a:prstGeom>
        </p:spPr>
        <p:txBody>
          <a:bodyPr wrap="none" fromWordArt="1">
            <a:prstTxWarp prst="textPlain">
              <a:avLst>
                <a:gd name="adj" fmla="val 50000"/>
              </a:avLst>
            </a:prstTxWarp>
          </a:bodyPr>
          <a:lstStyle/>
          <a:p>
            <a:pPr algn="ctr"/>
            <a:r>
              <a:rPr lang="es-CL" sz="1400" kern="10">
                <a:ln w="9525">
                  <a:solidFill>
                    <a:srgbClr val="000000"/>
                  </a:solidFill>
                  <a:round/>
                  <a:headEnd/>
                  <a:tailEnd/>
                </a:ln>
                <a:solidFill>
                  <a:srgbClr val="FFFFFF"/>
                </a:solidFill>
                <a:latin typeface="Arial Black"/>
              </a:rPr>
              <a:t>MILESIOS</a:t>
            </a:r>
          </a:p>
        </p:txBody>
      </p:sp>
      <p:sp>
        <p:nvSpPr>
          <p:cNvPr id="8207" name="WordArt 15"/>
          <p:cNvSpPr>
            <a:spLocks noChangeArrowheads="1" noChangeShapeType="1" noTextEdit="1"/>
          </p:cNvSpPr>
          <p:nvPr/>
        </p:nvSpPr>
        <p:spPr bwMode="auto">
          <a:xfrm>
            <a:off x="5057775" y="1371600"/>
            <a:ext cx="2257425" cy="257175"/>
          </a:xfrm>
          <a:prstGeom prst="rect">
            <a:avLst/>
          </a:prstGeom>
        </p:spPr>
        <p:txBody>
          <a:bodyPr wrap="none" fromWordArt="1">
            <a:prstTxWarp prst="textPlain">
              <a:avLst>
                <a:gd name="adj" fmla="val 50000"/>
              </a:avLst>
            </a:prstTxWarp>
          </a:bodyPr>
          <a:lstStyle/>
          <a:p>
            <a:pPr algn="ctr"/>
            <a:r>
              <a:rPr lang="es-CL" sz="1400" kern="10" dirty="0">
                <a:ln w="9525">
                  <a:solidFill>
                    <a:srgbClr val="336699"/>
                  </a:solidFill>
                  <a:round/>
                  <a:headEnd/>
                  <a:tailEnd/>
                </a:ln>
                <a:solidFill>
                  <a:schemeClr val="bg1"/>
                </a:solidFill>
                <a:latin typeface="Arial Black"/>
              </a:rPr>
              <a:t>HERÁCLITO DE ÉFESO</a:t>
            </a:r>
          </a:p>
        </p:txBody>
      </p:sp>
      <p:sp>
        <p:nvSpPr>
          <p:cNvPr id="8208" name="Line 16"/>
          <p:cNvSpPr>
            <a:spLocks noChangeShapeType="1"/>
          </p:cNvSpPr>
          <p:nvPr/>
        </p:nvSpPr>
        <p:spPr bwMode="auto">
          <a:xfrm>
            <a:off x="2057400" y="762000"/>
            <a:ext cx="304800" cy="0"/>
          </a:xfrm>
          <a:prstGeom prst="line">
            <a:avLst/>
          </a:prstGeom>
          <a:noFill/>
          <a:ln w="28575">
            <a:solidFill>
              <a:srgbClr val="336699"/>
            </a:solidFill>
            <a:round/>
            <a:headEnd/>
            <a:tailEnd type="triangle" w="med" len="med"/>
          </a:ln>
        </p:spPr>
        <p:txBody>
          <a:bodyPr/>
          <a:lstStyle/>
          <a:p>
            <a:endParaRPr lang="es-CL"/>
          </a:p>
        </p:txBody>
      </p:sp>
      <p:sp>
        <p:nvSpPr>
          <p:cNvPr id="8209" name="Line 17"/>
          <p:cNvSpPr>
            <a:spLocks noChangeShapeType="1"/>
          </p:cNvSpPr>
          <p:nvPr/>
        </p:nvSpPr>
        <p:spPr bwMode="auto">
          <a:xfrm>
            <a:off x="2057400" y="1524000"/>
            <a:ext cx="2895600" cy="0"/>
          </a:xfrm>
          <a:prstGeom prst="line">
            <a:avLst/>
          </a:prstGeom>
          <a:noFill/>
          <a:ln w="28575">
            <a:solidFill>
              <a:srgbClr val="C00000"/>
            </a:solidFill>
            <a:round/>
            <a:headEnd/>
            <a:tailEnd type="triangle" w="med" len="med"/>
          </a:ln>
        </p:spPr>
        <p:txBody>
          <a:bodyPr/>
          <a:lstStyle/>
          <a:p>
            <a:endParaRPr lang="es-CL"/>
          </a:p>
        </p:txBody>
      </p:sp>
      <p:sp>
        <p:nvSpPr>
          <p:cNvPr id="8210" name="WordArt 18"/>
          <p:cNvSpPr>
            <a:spLocks noChangeArrowheads="1" noChangeShapeType="1" noTextEdit="1"/>
          </p:cNvSpPr>
          <p:nvPr/>
        </p:nvSpPr>
        <p:spPr bwMode="auto">
          <a:xfrm>
            <a:off x="5029200" y="304800"/>
            <a:ext cx="2286000" cy="180975"/>
          </a:xfrm>
          <a:prstGeom prst="rect">
            <a:avLst/>
          </a:prstGeom>
        </p:spPr>
        <p:txBody>
          <a:bodyPr wrap="none" fromWordArt="1">
            <a:prstTxWarp prst="textPlain">
              <a:avLst>
                <a:gd name="adj" fmla="val 50000"/>
              </a:avLst>
            </a:prstTxWarp>
          </a:bodyPr>
          <a:lstStyle/>
          <a:p>
            <a:pPr algn="ctr"/>
            <a:r>
              <a:rPr lang="es-CL" sz="1400" kern="10" dirty="0">
                <a:ln w="9525">
                  <a:solidFill>
                    <a:srgbClr val="336699"/>
                  </a:solidFill>
                  <a:round/>
                  <a:headEnd/>
                  <a:tailEnd/>
                </a:ln>
                <a:solidFill>
                  <a:schemeClr val="bg1"/>
                </a:solidFill>
                <a:latin typeface="Arial Black"/>
              </a:rPr>
              <a:t>TALES DE MILETO</a:t>
            </a:r>
          </a:p>
        </p:txBody>
      </p:sp>
      <p:sp>
        <p:nvSpPr>
          <p:cNvPr id="8211" name="WordArt 19"/>
          <p:cNvSpPr>
            <a:spLocks noChangeArrowheads="1" noChangeShapeType="1" noTextEdit="1"/>
          </p:cNvSpPr>
          <p:nvPr/>
        </p:nvSpPr>
        <p:spPr bwMode="auto">
          <a:xfrm>
            <a:off x="5072066" y="642918"/>
            <a:ext cx="2895600" cy="180975"/>
          </a:xfrm>
          <a:prstGeom prst="rect">
            <a:avLst/>
          </a:prstGeom>
        </p:spPr>
        <p:txBody>
          <a:bodyPr wrap="none" fromWordArt="1">
            <a:prstTxWarp prst="textPlain">
              <a:avLst>
                <a:gd name="adj" fmla="val 50000"/>
              </a:avLst>
            </a:prstTxWarp>
          </a:bodyPr>
          <a:lstStyle/>
          <a:p>
            <a:pPr algn="ctr"/>
            <a:r>
              <a:rPr lang="es-CL" sz="1400" kern="10" dirty="0">
                <a:ln w="9525">
                  <a:solidFill>
                    <a:srgbClr val="336699"/>
                  </a:solidFill>
                  <a:round/>
                  <a:headEnd/>
                  <a:tailEnd/>
                </a:ln>
                <a:solidFill>
                  <a:schemeClr val="bg1"/>
                </a:solidFill>
                <a:latin typeface="Arial Black"/>
              </a:rPr>
              <a:t>ANAXIMANDRO DE MILETO</a:t>
            </a:r>
          </a:p>
        </p:txBody>
      </p:sp>
      <p:sp>
        <p:nvSpPr>
          <p:cNvPr id="8212" name="WordArt 20"/>
          <p:cNvSpPr>
            <a:spLocks noChangeArrowheads="1" noChangeShapeType="1" noTextEdit="1"/>
          </p:cNvSpPr>
          <p:nvPr/>
        </p:nvSpPr>
        <p:spPr bwMode="auto">
          <a:xfrm>
            <a:off x="5029200" y="914400"/>
            <a:ext cx="2990850" cy="228600"/>
          </a:xfrm>
          <a:prstGeom prst="rect">
            <a:avLst/>
          </a:prstGeom>
        </p:spPr>
        <p:txBody>
          <a:bodyPr wrap="none" fromWordArt="1">
            <a:prstTxWarp prst="textPlain">
              <a:avLst>
                <a:gd name="adj" fmla="val 50000"/>
              </a:avLst>
            </a:prstTxWarp>
          </a:bodyPr>
          <a:lstStyle/>
          <a:p>
            <a:pPr algn="ctr"/>
            <a:r>
              <a:rPr lang="es-CL" sz="1400" kern="10" dirty="0">
                <a:ln w="9525">
                  <a:solidFill>
                    <a:srgbClr val="336699"/>
                  </a:solidFill>
                  <a:round/>
                  <a:headEnd/>
                  <a:tailEnd/>
                </a:ln>
                <a:solidFill>
                  <a:schemeClr val="bg1"/>
                </a:solidFill>
                <a:latin typeface="Arial Black"/>
              </a:rPr>
              <a:t>ANAXÍMENES DE MILETO</a:t>
            </a:r>
          </a:p>
        </p:txBody>
      </p:sp>
      <p:sp>
        <p:nvSpPr>
          <p:cNvPr id="8213" name="Line 21"/>
          <p:cNvSpPr>
            <a:spLocks noChangeShapeType="1"/>
          </p:cNvSpPr>
          <p:nvPr/>
        </p:nvSpPr>
        <p:spPr bwMode="auto">
          <a:xfrm flipV="1">
            <a:off x="4572000" y="381000"/>
            <a:ext cx="457200" cy="304800"/>
          </a:xfrm>
          <a:prstGeom prst="line">
            <a:avLst/>
          </a:prstGeom>
          <a:noFill/>
          <a:ln w="28575">
            <a:solidFill>
              <a:srgbClr val="C00000"/>
            </a:solidFill>
            <a:round/>
            <a:headEnd/>
            <a:tailEnd type="triangle" w="med" len="med"/>
          </a:ln>
        </p:spPr>
        <p:txBody>
          <a:bodyPr/>
          <a:lstStyle/>
          <a:p>
            <a:endParaRPr lang="es-CL"/>
          </a:p>
        </p:txBody>
      </p:sp>
      <p:sp>
        <p:nvSpPr>
          <p:cNvPr id="8214" name="Line 22"/>
          <p:cNvSpPr>
            <a:spLocks noChangeShapeType="1"/>
          </p:cNvSpPr>
          <p:nvPr/>
        </p:nvSpPr>
        <p:spPr bwMode="auto">
          <a:xfrm>
            <a:off x="4572000" y="685800"/>
            <a:ext cx="381000" cy="0"/>
          </a:xfrm>
          <a:prstGeom prst="line">
            <a:avLst/>
          </a:prstGeom>
          <a:noFill/>
          <a:ln w="28575">
            <a:solidFill>
              <a:srgbClr val="C00000"/>
            </a:solidFill>
            <a:round/>
            <a:headEnd/>
            <a:tailEnd type="triangle" w="med" len="med"/>
          </a:ln>
        </p:spPr>
        <p:txBody>
          <a:bodyPr/>
          <a:lstStyle/>
          <a:p>
            <a:endParaRPr lang="es-CL"/>
          </a:p>
        </p:txBody>
      </p:sp>
      <p:sp>
        <p:nvSpPr>
          <p:cNvPr id="8215" name="Line 23"/>
          <p:cNvSpPr>
            <a:spLocks noChangeShapeType="1"/>
          </p:cNvSpPr>
          <p:nvPr/>
        </p:nvSpPr>
        <p:spPr bwMode="auto">
          <a:xfrm>
            <a:off x="4572000" y="685800"/>
            <a:ext cx="457200" cy="304800"/>
          </a:xfrm>
          <a:prstGeom prst="line">
            <a:avLst/>
          </a:prstGeom>
          <a:noFill/>
          <a:ln w="28575">
            <a:solidFill>
              <a:srgbClr val="C00000"/>
            </a:solidFill>
            <a:round/>
            <a:headEnd/>
            <a:tailEnd type="triangle" w="med" len="med"/>
          </a:ln>
        </p:spPr>
        <p:txBody>
          <a:bodyPr/>
          <a:lstStyle/>
          <a:p>
            <a:endParaRPr lang="es-CL"/>
          </a:p>
        </p:txBody>
      </p:sp>
      <p:sp>
        <p:nvSpPr>
          <p:cNvPr id="8216" name="WordArt 24"/>
          <p:cNvSpPr>
            <a:spLocks noChangeArrowheads="1" noChangeShapeType="1" noTextEdit="1"/>
          </p:cNvSpPr>
          <p:nvPr/>
        </p:nvSpPr>
        <p:spPr bwMode="auto">
          <a:xfrm>
            <a:off x="5143504" y="2057400"/>
            <a:ext cx="3619496" cy="304800"/>
          </a:xfrm>
          <a:prstGeom prst="rect">
            <a:avLst/>
          </a:prstGeom>
        </p:spPr>
        <p:txBody>
          <a:bodyPr wrap="none" fromWordArt="1">
            <a:prstTxWarp prst="textPlain">
              <a:avLst>
                <a:gd name="adj" fmla="val 50000"/>
              </a:avLst>
            </a:prstTxWarp>
          </a:bodyPr>
          <a:lstStyle/>
          <a:p>
            <a:pPr algn="ctr"/>
            <a:r>
              <a:rPr lang="es-CL" sz="1400" kern="10" dirty="0">
                <a:ln w="9525">
                  <a:solidFill>
                    <a:srgbClr val="336699"/>
                  </a:solidFill>
                  <a:round/>
                  <a:headEnd/>
                  <a:tailEnd/>
                </a:ln>
                <a:solidFill>
                  <a:schemeClr val="bg1"/>
                </a:solidFill>
                <a:latin typeface="Arial Black"/>
              </a:rPr>
              <a:t>PITÁGORAS DE SAMOS (¿Dualista?)</a:t>
            </a:r>
          </a:p>
        </p:txBody>
      </p:sp>
      <p:sp>
        <p:nvSpPr>
          <p:cNvPr id="8217" name="Text Box 25"/>
          <p:cNvSpPr txBox="1">
            <a:spLocks noChangeArrowheads="1"/>
          </p:cNvSpPr>
          <p:nvPr/>
        </p:nvSpPr>
        <p:spPr bwMode="auto">
          <a:xfrm>
            <a:off x="2438400" y="2971800"/>
            <a:ext cx="2286000" cy="466725"/>
          </a:xfrm>
          <a:prstGeom prst="rect">
            <a:avLst/>
          </a:prstGeom>
          <a:solidFill>
            <a:srgbClr val="CCECFF"/>
          </a:solidFill>
          <a:ln w="9525">
            <a:solidFill>
              <a:schemeClr val="tx1"/>
            </a:solidFill>
            <a:miter lim="800000"/>
            <a:headEnd/>
            <a:tailEnd/>
          </a:ln>
        </p:spPr>
        <p:txBody>
          <a:bodyPr>
            <a:spAutoFit/>
          </a:bodyPr>
          <a:lstStyle/>
          <a:p>
            <a:pPr>
              <a:spcBef>
                <a:spcPct val="50000"/>
              </a:spcBef>
            </a:pPr>
            <a:endParaRPr lang="es-CL" sz="2400">
              <a:latin typeface="Times New Roman" pitchFamily="18" charset="0"/>
            </a:endParaRPr>
          </a:p>
        </p:txBody>
      </p:sp>
      <p:sp>
        <p:nvSpPr>
          <p:cNvPr id="8218" name="WordArt 26"/>
          <p:cNvSpPr>
            <a:spLocks noChangeArrowheads="1" noChangeShapeType="1" noTextEdit="1"/>
          </p:cNvSpPr>
          <p:nvPr/>
        </p:nvSpPr>
        <p:spPr bwMode="auto">
          <a:xfrm>
            <a:off x="2743200" y="3124200"/>
            <a:ext cx="1524000" cy="238125"/>
          </a:xfrm>
          <a:prstGeom prst="rect">
            <a:avLst/>
          </a:prstGeom>
        </p:spPr>
        <p:txBody>
          <a:bodyPr wrap="none" fromWordArt="1">
            <a:prstTxWarp prst="textPlain">
              <a:avLst>
                <a:gd name="adj" fmla="val 50000"/>
              </a:avLst>
            </a:prstTxWarp>
          </a:bodyPr>
          <a:lstStyle/>
          <a:p>
            <a:pPr algn="ctr"/>
            <a:r>
              <a:rPr lang="es-CL" kern="10">
                <a:ln w="9525">
                  <a:solidFill>
                    <a:srgbClr val="000000"/>
                  </a:solidFill>
                  <a:round/>
                  <a:headEnd/>
                  <a:tailEnd/>
                </a:ln>
                <a:solidFill>
                  <a:srgbClr val="FFFFFF"/>
                </a:solidFill>
                <a:latin typeface="Arial Black"/>
              </a:rPr>
              <a:t>ELEATAS</a:t>
            </a:r>
          </a:p>
        </p:txBody>
      </p:sp>
      <p:sp>
        <p:nvSpPr>
          <p:cNvPr id="8219" name="Line 27"/>
          <p:cNvSpPr>
            <a:spLocks noChangeShapeType="1"/>
          </p:cNvSpPr>
          <p:nvPr/>
        </p:nvSpPr>
        <p:spPr bwMode="auto">
          <a:xfrm>
            <a:off x="2057400" y="3200400"/>
            <a:ext cx="381000" cy="0"/>
          </a:xfrm>
          <a:prstGeom prst="line">
            <a:avLst/>
          </a:prstGeom>
          <a:noFill/>
          <a:ln w="28575">
            <a:solidFill>
              <a:srgbClr val="C00000"/>
            </a:solidFill>
            <a:round/>
            <a:headEnd/>
            <a:tailEnd type="triangle" w="med" len="med"/>
          </a:ln>
        </p:spPr>
        <p:txBody>
          <a:bodyPr/>
          <a:lstStyle/>
          <a:p>
            <a:endParaRPr lang="es-CL"/>
          </a:p>
        </p:txBody>
      </p:sp>
      <p:sp>
        <p:nvSpPr>
          <p:cNvPr id="8220" name="WordArt 28"/>
          <p:cNvSpPr>
            <a:spLocks noChangeArrowheads="1" noChangeShapeType="1" noTextEdit="1"/>
          </p:cNvSpPr>
          <p:nvPr/>
        </p:nvSpPr>
        <p:spPr bwMode="auto">
          <a:xfrm>
            <a:off x="5105400" y="2590800"/>
            <a:ext cx="2638425" cy="257175"/>
          </a:xfrm>
          <a:prstGeom prst="rect">
            <a:avLst/>
          </a:prstGeom>
        </p:spPr>
        <p:txBody>
          <a:bodyPr wrap="none" fromWordArt="1">
            <a:prstTxWarp prst="textPlain">
              <a:avLst>
                <a:gd name="adj" fmla="val 50000"/>
              </a:avLst>
            </a:prstTxWarp>
          </a:bodyPr>
          <a:lstStyle/>
          <a:p>
            <a:pPr algn="ctr"/>
            <a:r>
              <a:rPr lang="es-CL" sz="1400" kern="10" dirty="0">
                <a:ln w="9525">
                  <a:solidFill>
                    <a:srgbClr val="336699"/>
                  </a:solidFill>
                  <a:round/>
                  <a:headEnd/>
                  <a:tailEnd/>
                </a:ln>
                <a:solidFill>
                  <a:schemeClr val="bg1"/>
                </a:solidFill>
                <a:latin typeface="Arial Black"/>
              </a:rPr>
              <a:t>JENÓFANES DE COLOFÓN</a:t>
            </a:r>
          </a:p>
        </p:txBody>
      </p:sp>
      <p:sp>
        <p:nvSpPr>
          <p:cNvPr id="8221" name="WordArt 29"/>
          <p:cNvSpPr>
            <a:spLocks noChangeArrowheads="1" noChangeShapeType="1" noTextEdit="1"/>
          </p:cNvSpPr>
          <p:nvPr/>
        </p:nvSpPr>
        <p:spPr bwMode="auto">
          <a:xfrm>
            <a:off x="5214942" y="3286124"/>
            <a:ext cx="1924050" cy="257175"/>
          </a:xfrm>
          <a:prstGeom prst="rect">
            <a:avLst/>
          </a:prstGeom>
        </p:spPr>
        <p:txBody>
          <a:bodyPr wrap="none" fromWordArt="1">
            <a:prstTxWarp prst="textPlain">
              <a:avLst>
                <a:gd name="adj" fmla="val 50000"/>
              </a:avLst>
            </a:prstTxWarp>
          </a:bodyPr>
          <a:lstStyle/>
          <a:p>
            <a:pPr algn="ctr"/>
            <a:r>
              <a:rPr lang="es-CL" sz="1400" kern="10" dirty="0">
                <a:ln w="9525">
                  <a:solidFill>
                    <a:srgbClr val="336699"/>
                  </a:solidFill>
                  <a:round/>
                  <a:headEnd/>
                  <a:tailEnd/>
                </a:ln>
                <a:solidFill>
                  <a:schemeClr val="bg1"/>
                </a:solidFill>
                <a:latin typeface="Arial Black"/>
              </a:rPr>
              <a:t>ZENÓN DE ELEA</a:t>
            </a:r>
          </a:p>
        </p:txBody>
      </p:sp>
      <p:sp>
        <p:nvSpPr>
          <p:cNvPr id="8222" name="WordArt 30"/>
          <p:cNvSpPr>
            <a:spLocks noChangeArrowheads="1" noChangeShapeType="1" noTextEdit="1"/>
          </p:cNvSpPr>
          <p:nvPr/>
        </p:nvSpPr>
        <p:spPr bwMode="auto">
          <a:xfrm>
            <a:off x="5214942" y="2895600"/>
            <a:ext cx="3286148" cy="304800"/>
          </a:xfrm>
          <a:prstGeom prst="rect">
            <a:avLst/>
          </a:prstGeom>
        </p:spPr>
        <p:txBody>
          <a:bodyPr wrap="none" fromWordArt="1">
            <a:prstTxWarp prst="textPlain">
              <a:avLst>
                <a:gd name="adj" fmla="val 50000"/>
              </a:avLst>
            </a:prstTxWarp>
          </a:bodyPr>
          <a:lstStyle/>
          <a:p>
            <a:pPr algn="ctr"/>
            <a:r>
              <a:rPr lang="es-CL" sz="1400" kern="10" dirty="0">
                <a:ln w="9525">
                  <a:solidFill>
                    <a:srgbClr val="336699"/>
                  </a:solidFill>
                  <a:round/>
                  <a:headEnd/>
                  <a:tailEnd/>
                </a:ln>
                <a:solidFill>
                  <a:schemeClr val="bg1"/>
                </a:solidFill>
                <a:latin typeface="Arial Black"/>
              </a:rPr>
              <a:t>PARMÉNIDES DE ELEA</a:t>
            </a:r>
          </a:p>
        </p:txBody>
      </p:sp>
      <p:sp>
        <p:nvSpPr>
          <p:cNvPr id="8223" name="WordArt 31"/>
          <p:cNvSpPr>
            <a:spLocks noChangeArrowheads="1" noChangeShapeType="1" noTextEdit="1"/>
          </p:cNvSpPr>
          <p:nvPr/>
        </p:nvSpPr>
        <p:spPr bwMode="auto">
          <a:xfrm>
            <a:off x="5214942" y="3643314"/>
            <a:ext cx="2057400" cy="228600"/>
          </a:xfrm>
          <a:prstGeom prst="rect">
            <a:avLst/>
          </a:prstGeom>
        </p:spPr>
        <p:txBody>
          <a:bodyPr wrap="none" fromWordArt="1">
            <a:prstTxWarp prst="textPlain">
              <a:avLst>
                <a:gd name="adj" fmla="val 50000"/>
              </a:avLst>
            </a:prstTxWarp>
          </a:bodyPr>
          <a:lstStyle/>
          <a:p>
            <a:pPr algn="ctr"/>
            <a:r>
              <a:rPr lang="es-CL" sz="1400" kern="10" dirty="0">
                <a:ln w="9525">
                  <a:solidFill>
                    <a:srgbClr val="336699"/>
                  </a:solidFill>
                  <a:round/>
                  <a:headEnd/>
                  <a:tailEnd/>
                </a:ln>
                <a:solidFill>
                  <a:schemeClr val="bg1"/>
                </a:solidFill>
                <a:latin typeface="Arial Black"/>
              </a:rPr>
              <a:t>MELISO DE SAMOS</a:t>
            </a:r>
          </a:p>
        </p:txBody>
      </p:sp>
      <p:sp>
        <p:nvSpPr>
          <p:cNvPr id="8224" name="Line 32"/>
          <p:cNvSpPr>
            <a:spLocks noChangeShapeType="1"/>
          </p:cNvSpPr>
          <p:nvPr/>
        </p:nvSpPr>
        <p:spPr bwMode="auto">
          <a:xfrm flipV="1">
            <a:off x="4724400" y="2895600"/>
            <a:ext cx="304800" cy="304800"/>
          </a:xfrm>
          <a:prstGeom prst="line">
            <a:avLst/>
          </a:prstGeom>
          <a:noFill/>
          <a:ln w="28575">
            <a:solidFill>
              <a:srgbClr val="C00000"/>
            </a:solidFill>
            <a:round/>
            <a:headEnd/>
            <a:tailEnd type="triangle" w="med" len="med"/>
          </a:ln>
        </p:spPr>
        <p:txBody>
          <a:bodyPr/>
          <a:lstStyle/>
          <a:p>
            <a:endParaRPr lang="es-CL"/>
          </a:p>
        </p:txBody>
      </p:sp>
      <p:sp>
        <p:nvSpPr>
          <p:cNvPr id="8225" name="Line 33"/>
          <p:cNvSpPr>
            <a:spLocks noChangeShapeType="1"/>
          </p:cNvSpPr>
          <p:nvPr/>
        </p:nvSpPr>
        <p:spPr bwMode="auto">
          <a:xfrm flipV="1">
            <a:off x="4724400" y="3124200"/>
            <a:ext cx="381000" cy="76200"/>
          </a:xfrm>
          <a:prstGeom prst="line">
            <a:avLst/>
          </a:prstGeom>
          <a:noFill/>
          <a:ln w="28575">
            <a:solidFill>
              <a:srgbClr val="C00000"/>
            </a:solidFill>
            <a:round/>
            <a:headEnd/>
            <a:tailEnd type="triangle" w="med" len="med"/>
          </a:ln>
        </p:spPr>
        <p:txBody>
          <a:bodyPr/>
          <a:lstStyle/>
          <a:p>
            <a:endParaRPr lang="es-CL"/>
          </a:p>
        </p:txBody>
      </p:sp>
      <p:sp>
        <p:nvSpPr>
          <p:cNvPr id="8226" name="Line 34"/>
          <p:cNvSpPr>
            <a:spLocks noChangeShapeType="1"/>
          </p:cNvSpPr>
          <p:nvPr/>
        </p:nvSpPr>
        <p:spPr bwMode="auto">
          <a:xfrm>
            <a:off x="2057400" y="2209800"/>
            <a:ext cx="2895600" cy="0"/>
          </a:xfrm>
          <a:prstGeom prst="line">
            <a:avLst/>
          </a:prstGeom>
          <a:noFill/>
          <a:ln w="28575">
            <a:solidFill>
              <a:srgbClr val="C00000"/>
            </a:solidFill>
            <a:round/>
            <a:headEnd/>
            <a:tailEnd type="triangle" w="med" len="med"/>
          </a:ln>
        </p:spPr>
        <p:txBody>
          <a:bodyPr/>
          <a:lstStyle/>
          <a:p>
            <a:endParaRPr lang="es-CL"/>
          </a:p>
        </p:txBody>
      </p:sp>
      <p:sp>
        <p:nvSpPr>
          <p:cNvPr id="8227" name="Line 35"/>
          <p:cNvSpPr>
            <a:spLocks noChangeShapeType="1"/>
          </p:cNvSpPr>
          <p:nvPr/>
        </p:nvSpPr>
        <p:spPr bwMode="auto">
          <a:xfrm>
            <a:off x="4724400" y="3200400"/>
            <a:ext cx="381000" cy="304800"/>
          </a:xfrm>
          <a:prstGeom prst="line">
            <a:avLst/>
          </a:prstGeom>
          <a:noFill/>
          <a:ln w="28575">
            <a:solidFill>
              <a:srgbClr val="C00000"/>
            </a:solidFill>
            <a:round/>
            <a:headEnd/>
            <a:tailEnd type="triangle" w="med" len="med"/>
          </a:ln>
        </p:spPr>
        <p:txBody>
          <a:bodyPr/>
          <a:lstStyle/>
          <a:p>
            <a:endParaRPr lang="es-CL"/>
          </a:p>
        </p:txBody>
      </p:sp>
      <p:sp>
        <p:nvSpPr>
          <p:cNvPr id="8228" name="Line 36"/>
          <p:cNvSpPr>
            <a:spLocks noChangeShapeType="1"/>
          </p:cNvSpPr>
          <p:nvPr/>
        </p:nvSpPr>
        <p:spPr bwMode="auto">
          <a:xfrm>
            <a:off x="4724400" y="3200400"/>
            <a:ext cx="381000" cy="609600"/>
          </a:xfrm>
          <a:prstGeom prst="line">
            <a:avLst/>
          </a:prstGeom>
          <a:noFill/>
          <a:ln w="28575">
            <a:solidFill>
              <a:srgbClr val="C00000"/>
            </a:solidFill>
            <a:round/>
            <a:headEnd/>
            <a:tailEnd type="triangle" w="med" len="med"/>
          </a:ln>
        </p:spPr>
        <p:txBody>
          <a:bodyPr/>
          <a:lstStyle/>
          <a:p>
            <a:endParaRPr lang="es-CL"/>
          </a:p>
        </p:txBody>
      </p:sp>
      <p:sp>
        <p:nvSpPr>
          <p:cNvPr id="8229" name="Rectangle 37"/>
          <p:cNvSpPr>
            <a:spLocks noChangeArrowheads="1"/>
          </p:cNvSpPr>
          <p:nvPr/>
        </p:nvSpPr>
        <p:spPr bwMode="auto">
          <a:xfrm>
            <a:off x="914400" y="3733800"/>
            <a:ext cx="609600" cy="2971800"/>
          </a:xfrm>
          <a:prstGeom prst="rect">
            <a:avLst/>
          </a:prstGeom>
          <a:solidFill>
            <a:srgbClr val="0099CC"/>
          </a:solidFill>
          <a:ln w="9525">
            <a:noFill/>
            <a:miter lim="800000"/>
            <a:headEnd/>
            <a:tailEnd/>
          </a:ln>
        </p:spPr>
        <p:txBody>
          <a:bodyPr wrap="none" anchor="ctr"/>
          <a:lstStyle/>
          <a:p>
            <a:endParaRPr lang="es-CL" sz="2400">
              <a:latin typeface="Times New Roman" pitchFamily="18" charset="0"/>
            </a:endParaRPr>
          </a:p>
        </p:txBody>
      </p:sp>
      <p:sp>
        <p:nvSpPr>
          <p:cNvPr id="8230" name="WordArt 38"/>
          <p:cNvSpPr>
            <a:spLocks noChangeArrowheads="1" noChangeShapeType="1" noTextEdit="1"/>
          </p:cNvSpPr>
          <p:nvPr/>
        </p:nvSpPr>
        <p:spPr bwMode="auto">
          <a:xfrm rot="5400000">
            <a:off x="-161925" y="5114925"/>
            <a:ext cx="2762250" cy="304800"/>
          </a:xfrm>
          <a:prstGeom prst="rect">
            <a:avLst/>
          </a:prstGeom>
        </p:spPr>
        <p:txBody>
          <a:bodyPr vert="wordArtVert" wrap="none" fromWordArt="1">
            <a:prstTxWarp prst="textPlain">
              <a:avLst>
                <a:gd name="adj" fmla="val 50000"/>
              </a:avLst>
            </a:prstTxWarp>
          </a:bodyPr>
          <a:lstStyle/>
          <a:p>
            <a:pPr algn="ctr" fontAlgn="auto"/>
            <a:r>
              <a:rPr lang="es-CL" sz="2800" kern="10">
                <a:ln w="9525">
                  <a:solidFill>
                    <a:srgbClr val="000000"/>
                  </a:solidFill>
                  <a:round/>
                  <a:headEnd/>
                  <a:tailEnd/>
                </a:ln>
                <a:solidFill>
                  <a:schemeClr val="bg1"/>
                </a:solidFill>
                <a:latin typeface="Arial Black"/>
              </a:rPr>
              <a:t>PLURALISTAS</a:t>
            </a:r>
          </a:p>
        </p:txBody>
      </p:sp>
      <p:sp>
        <p:nvSpPr>
          <p:cNvPr id="8231" name="WordArt 39"/>
          <p:cNvSpPr>
            <a:spLocks noChangeArrowheads="1" noChangeShapeType="1" noTextEdit="1"/>
          </p:cNvSpPr>
          <p:nvPr/>
        </p:nvSpPr>
        <p:spPr bwMode="auto">
          <a:xfrm>
            <a:off x="5181600" y="4114800"/>
            <a:ext cx="3019425" cy="257175"/>
          </a:xfrm>
          <a:prstGeom prst="rect">
            <a:avLst/>
          </a:prstGeom>
        </p:spPr>
        <p:txBody>
          <a:bodyPr wrap="none" fromWordArt="1">
            <a:prstTxWarp prst="textPlain">
              <a:avLst>
                <a:gd name="adj" fmla="val 50000"/>
              </a:avLst>
            </a:prstTxWarp>
          </a:bodyPr>
          <a:lstStyle/>
          <a:p>
            <a:pPr algn="ctr"/>
            <a:r>
              <a:rPr lang="es-CL" sz="1400" kern="10" dirty="0">
                <a:ln w="9525">
                  <a:solidFill>
                    <a:srgbClr val="336699"/>
                  </a:solidFill>
                  <a:round/>
                  <a:headEnd/>
                  <a:tailEnd/>
                </a:ln>
                <a:solidFill>
                  <a:schemeClr val="bg1"/>
                </a:solidFill>
                <a:latin typeface="Arial Black"/>
              </a:rPr>
              <a:t>EMPÉDOCLES DE AGRIGENTO</a:t>
            </a:r>
          </a:p>
        </p:txBody>
      </p:sp>
      <p:sp>
        <p:nvSpPr>
          <p:cNvPr id="8232" name="WordArt 40"/>
          <p:cNvSpPr>
            <a:spLocks noChangeArrowheads="1" noChangeShapeType="1" noTextEdit="1"/>
          </p:cNvSpPr>
          <p:nvPr/>
        </p:nvSpPr>
        <p:spPr bwMode="auto">
          <a:xfrm>
            <a:off x="5181600" y="4800600"/>
            <a:ext cx="3019425" cy="257175"/>
          </a:xfrm>
          <a:prstGeom prst="rect">
            <a:avLst/>
          </a:prstGeom>
        </p:spPr>
        <p:txBody>
          <a:bodyPr wrap="none" fromWordArt="1">
            <a:prstTxWarp prst="textPlain">
              <a:avLst>
                <a:gd name="adj" fmla="val 50000"/>
              </a:avLst>
            </a:prstTxWarp>
          </a:bodyPr>
          <a:lstStyle/>
          <a:p>
            <a:pPr algn="ctr"/>
            <a:r>
              <a:rPr lang="es-CL" sz="1400" kern="10" dirty="0">
                <a:ln w="9525">
                  <a:solidFill>
                    <a:srgbClr val="336699"/>
                  </a:solidFill>
                  <a:round/>
                  <a:headEnd/>
                  <a:tailEnd/>
                </a:ln>
                <a:solidFill>
                  <a:schemeClr val="bg1"/>
                </a:solidFill>
                <a:latin typeface="Arial Black"/>
              </a:rPr>
              <a:t>ANAXÁGORAS DE CLAZOMENE</a:t>
            </a:r>
          </a:p>
        </p:txBody>
      </p:sp>
      <p:sp>
        <p:nvSpPr>
          <p:cNvPr id="8233" name="WordArt 41"/>
          <p:cNvSpPr>
            <a:spLocks noChangeArrowheads="1" noChangeShapeType="1" noTextEdit="1"/>
          </p:cNvSpPr>
          <p:nvPr/>
        </p:nvSpPr>
        <p:spPr bwMode="auto">
          <a:xfrm>
            <a:off x="5181600" y="5486400"/>
            <a:ext cx="990600" cy="180975"/>
          </a:xfrm>
          <a:prstGeom prst="rect">
            <a:avLst/>
          </a:prstGeom>
        </p:spPr>
        <p:txBody>
          <a:bodyPr wrap="none" fromWordArt="1">
            <a:prstTxWarp prst="textPlain">
              <a:avLst>
                <a:gd name="adj" fmla="val 50000"/>
              </a:avLst>
            </a:prstTxWarp>
          </a:bodyPr>
          <a:lstStyle/>
          <a:p>
            <a:pPr algn="ctr"/>
            <a:r>
              <a:rPr lang="es-CL" sz="1400" kern="10" dirty="0">
                <a:ln w="9525">
                  <a:solidFill>
                    <a:srgbClr val="336699"/>
                  </a:solidFill>
                  <a:round/>
                  <a:headEnd/>
                  <a:tailEnd/>
                </a:ln>
                <a:solidFill>
                  <a:schemeClr val="bg1"/>
                </a:solidFill>
                <a:latin typeface="Arial Black"/>
              </a:rPr>
              <a:t>LEUCIPO</a:t>
            </a:r>
          </a:p>
        </p:txBody>
      </p:sp>
      <p:sp>
        <p:nvSpPr>
          <p:cNvPr id="8234" name="WordArt 42"/>
          <p:cNvSpPr>
            <a:spLocks noChangeArrowheads="1" noChangeShapeType="1" noTextEdit="1"/>
          </p:cNvSpPr>
          <p:nvPr/>
        </p:nvSpPr>
        <p:spPr bwMode="auto">
          <a:xfrm>
            <a:off x="5214942" y="6000768"/>
            <a:ext cx="1447800" cy="257175"/>
          </a:xfrm>
          <a:prstGeom prst="rect">
            <a:avLst/>
          </a:prstGeom>
        </p:spPr>
        <p:txBody>
          <a:bodyPr wrap="none" fromWordArt="1">
            <a:prstTxWarp prst="textPlain">
              <a:avLst>
                <a:gd name="adj" fmla="val 50000"/>
              </a:avLst>
            </a:prstTxWarp>
          </a:bodyPr>
          <a:lstStyle/>
          <a:p>
            <a:pPr algn="ctr"/>
            <a:r>
              <a:rPr lang="es-CL" sz="1400" kern="10" dirty="0">
                <a:ln w="9525">
                  <a:solidFill>
                    <a:srgbClr val="336699"/>
                  </a:solidFill>
                  <a:round/>
                  <a:headEnd/>
                  <a:tailEnd/>
                </a:ln>
                <a:solidFill>
                  <a:schemeClr val="bg1"/>
                </a:solidFill>
                <a:latin typeface="Arial Black"/>
              </a:rPr>
              <a:t>DEMÓCRITO</a:t>
            </a:r>
          </a:p>
        </p:txBody>
      </p:sp>
      <p:sp>
        <p:nvSpPr>
          <p:cNvPr id="8235" name="Rectangle 43"/>
          <p:cNvSpPr>
            <a:spLocks noChangeArrowheads="1"/>
          </p:cNvSpPr>
          <p:nvPr/>
        </p:nvSpPr>
        <p:spPr bwMode="auto">
          <a:xfrm>
            <a:off x="2438400" y="5638800"/>
            <a:ext cx="2209800" cy="457200"/>
          </a:xfrm>
          <a:prstGeom prst="rect">
            <a:avLst/>
          </a:prstGeom>
          <a:solidFill>
            <a:srgbClr val="CCECFF"/>
          </a:solidFill>
          <a:ln w="9525">
            <a:solidFill>
              <a:schemeClr val="tx1"/>
            </a:solidFill>
            <a:miter lim="800000"/>
            <a:headEnd/>
            <a:tailEnd/>
          </a:ln>
        </p:spPr>
        <p:txBody>
          <a:bodyPr wrap="none" anchor="ctr"/>
          <a:lstStyle/>
          <a:p>
            <a:endParaRPr lang="es-CL" sz="2400">
              <a:latin typeface="Times New Roman" pitchFamily="18" charset="0"/>
            </a:endParaRPr>
          </a:p>
        </p:txBody>
      </p:sp>
      <p:sp>
        <p:nvSpPr>
          <p:cNvPr id="8236" name="WordArt 44"/>
          <p:cNvSpPr>
            <a:spLocks noChangeArrowheads="1" noChangeShapeType="1" noTextEdit="1"/>
          </p:cNvSpPr>
          <p:nvPr/>
        </p:nvSpPr>
        <p:spPr bwMode="auto">
          <a:xfrm>
            <a:off x="2590800" y="5791200"/>
            <a:ext cx="1905000" cy="238125"/>
          </a:xfrm>
          <a:prstGeom prst="rect">
            <a:avLst/>
          </a:prstGeom>
        </p:spPr>
        <p:txBody>
          <a:bodyPr wrap="none" fromWordArt="1">
            <a:prstTxWarp prst="textPlain">
              <a:avLst>
                <a:gd name="adj" fmla="val 50000"/>
              </a:avLst>
            </a:prstTxWarp>
          </a:bodyPr>
          <a:lstStyle/>
          <a:p>
            <a:pPr algn="ctr"/>
            <a:r>
              <a:rPr lang="es-CL" kern="10">
                <a:ln w="9525">
                  <a:solidFill>
                    <a:srgbClr val="000000"/>
                  </a:solidFill>
                  <a:round/>
                  <a:headEnd/>
                  <a:tailEnd/>
                </a:ln>
                <a:solidFill>
                  <a:srgbClr val="FFFFFF"/>
                </a:solidFill>
                <a:latin typeface="Arial Black"/>
              </a:rPr>
              <a:t>ATOMISTAS</a:t>
            </a:r>
          </a:p>
        </p:txBody>
      </p:sp>
      <p:sp>
        <p:nvSpPr>
          <p:cNvPr id="8237" name="Line 45"/>
          <p:cNvSpPr>
            <a:spLocks noChangeShapeType="1"/>
          </p:cNvSpPr>
          <p:nvPr/>
        </p:nvSpPr>
        <p:spPr bwMode="auto">
          <a:xfrm>
            <a:off x="1524000" y="5943600"/>
            <a:ext cx="914400" cy="0"/>
          </a:xfrm>
          <a:prstGeom prst="line">
            <a:avLst/>
          </a:prstGeom>
          <a:noFill/>
          <a:ln w="28575">
            <a:solidFill>
              <a:srgbClr val="C00000"/>
            </a:solidFill>
            <a:round/>
            <a:headEnd/>
            <a:tailEnd type="triangle" w="med" len="med"/>
          </a:ln>
        </p:spPr>
        <p:txBody>
          <a:bodyPr/>
          <a:lstStyle/>
          <a:p>
            <a:endParaRPr lang="es-CL"/>
          </a:p>
        </p:txBody>
      </p:sp>
      <p:sp>
        <p:nvSpPr>
          <p:cNvPr id="8238" name="Line 46"/>
          <p:cNvSpPr>
            <a:spLocks noChangeShapeType="1"/>
          </p:cNvSpPr>
          <p:nvPr/>
        </p:nvSpPr>
        <p:spPr bwMode="auto">
          <a:xfrm flipV="1">
            <a:off x="4648200" y="5638800"/>
            <a:ext cx="457200" cy="228600"/>
          </a:xfrm>
          <a:prstGeom prst="line">
            <a:avLst/>
          </a:prstGeom>
          <a:noFill/>
          <a:ln w="28575">
            <a:solidFill>
              <a:srgbClr val="C00000"/>
            </a:solidFill>
            <a:round/>
            <a:headEnd/>
            <a:tailEnd type="triangle" w="med" len="med"/>
          </a:ln>
        </p:spPr>
        <p:txBody>
          <a:bodyPr/>
          <a:lstStyle/>
          <a:p>
            <a:endParaRPr lang="es-CL"/>
          </a:p>
        </p:txBody>
      </p:sp>
      <p:sp>
        <p:nvSpPr>
          <p:cNvPr id="8239" name="Line 47"/>
          <p:cNvSpPr>
            <a:spLocks noChangeShapeType="1"/>
          </p:cNvSpPr>
          <p:nvPr/>
        </p:nvSpPr>
        <p:spPr bwMode="auto">
          <a:xfrm>
            <a:off x="4648200" y="5867400"/>
            <a:ext cx="533400" cy="381000"/>
          </a:xfrm>
          <a:prstGeom prst="line">
            <a:avLst/>
          </a:prstGeom>
          <a:noFill/>
          <a:ln w="28575">
            <a:solidFill>
              <a:srgbClr val="C00000"/>
            </a:solidFill>
            <a:round/>
            <a:headEnd/>
            <a:tailEnd type="triangle" w="med" len="med"/>
          </a:ln>
        </p:spPr>
        <p:txBody>
          <a:bodyPr/>
          <a:lstStyle/>
          <a:p>
            <a:endParaRPr lang="es-CL"/>
          </a:p>
        </p:txBody>
      </p:sp>
      <p:sp>
        <p:nvSpPr>
          <p:cNvPr id="8240" name="Line 48"/>
          <p:cNvSpPr>
            <a:spLocks noChangeShapeType="1"/>
          </p:cNvSpPr>
          <p:nvPr/>
        </p:nvSpPr>
        <p:spPr bwMode="auto">
          <a:xfrm>
            <a:off x="1524000" y="5029200"/>
            <a:ext cx="3581400" cy="0"/>
          </a:xfrm>
          <a:prstGeom prst="line">
            <a:avLst/>
          </a:prstGeom>
          <a:noFill/>
          <a:ln w="28575">
            <a:solidFill>
              <a:srgbClr val="C00000"/>
            </a:solidFill>
            <a:round/>
            <a:headEnd/>
            <a:tailEnd type="triangle" w="med" len="med"/>
          </a:ln>
        </p:spPr>
        <p:txBody>
          <a:bodyPr/>
          <a:lstStyle/>
          <a:p>
            <a:endParaRPr lang="es-CL"/>
          </a:p>
        </p:txBody>
      </p:sp>
      <p:sp>
        <p:nvSpPr>
          <p:cNvPr id="8241" name="Line 49"/>
          <p:cNvSpPr>
            <a:spLocks noChangeShapeType="1"/>
          </p:cNvSpPr>
          <p:nvPr/>
        </p:nvSpPr>
        <p:spPr bwMode="auto">
          <a:xfrm>
            <a:off x="1524000" y="4267200"/>
            <a:ext cx="3581400" cy="0"/>
          </a:xfrm>
          <a:prstGeom prst="line">
            <a:avLst/>
          </a:prstGeom>
          <a:noFill/>
          <a:ln w="28575">
            <a:solidFill>
              <a:srgbClr val="C00000"/>
            </a:solidFill>
            <a:round/>
            <a:headEnd/>
            <a:tailEnd type="triangle" w="med" len="med"/>
          </a:ln>
        </p:spPr>
        <p:txBody>
          <a:bodyPr/>
          <a:lstStyle/>
          <a:p>
            <a:endParaRPr lang="es-CL"/>
          </a:p>
        </p:txBody>
      </p:sp>
      <p:sp>
        <p:nvSpPr>
          <p:cNvPr id="8242" name="Rectangle 50"/>
          <p:cNvSpPr>
            <a:spLocks noChangeArrowheads="1"/>
          </p:cNvSpPr>
          <p:nvPr/>
        </p:nvSpPr>
        <p:spPr bwMode="auto">
          <a:xfrm>
            <a:off x="914400" y="228600"/>
            <a:ext cx="609600" cy="3429000"/>
          </a:xfrm>
          <a:prstGeom prst="rect">
            <a:avLst/>
          </a:prstGeom>
          <a:solidFill>
            <a:srgbClr val="0099CC"/>
          </a:solidFill>
          <a:ln w="9525">
            <a:noFill/>
            <a:miter lim="800000"/>
            <a:headEnd/>
            <a:tailEnd/>
          </a:ln>
        </p:spPr>
        <p:txBody>
          <a:bodyPr wrap="none" anchor="ctr"/>
          <a:lstStyle/>
          <a:p>
            <a:endParaRPr lang="es-CL" sz="2400">
              <a:latin typeface="Times New Roman" pitchFamily="18" charset="0"/>
            </a:endParaRPr>
          </a:p>
        </p:txBody>
      </p:sp>
      <p:sp>
        <p:nvSpPr>
          <p:cNvPr id="8243" name="WordArt 51"/>
          <p:cNvSpPr>
            <a:spLocks noChangeArrowheads="1" noChangeShapeType="1" noTextEdit="1"/>
          </p:cNvSpPr>
          <p:nvPr/>
        </p:nvSpPr>
        <p:spPr bwMode="auto">
          <a:xfrm rot="5400000">
            <a:off x="-228600" y="1828800"/>
            <a:ext cx="2895600" cy="304800"/>
          </a:xfrm>
          <a:prstGeom prst="rect">
            <a:avLst/>
          </a:prstGeom>
        </p:spPr>
        <p:txBody>
          <a:bodyPr vert="wordArtVert" wrap="none" fromWordArt="1">
            <a:prstTxWarp prst="textPlain">
              <a:avLst>
                <a:gd name="adj" fmla="val 50000"/>
              </a:avLst>
            </a:prstTxWarp>
          </a:bodyPr>
          <a:lstStyle/>
          <a:p>
            <a:pPr algn="ctr" fontAlgn="auto"/>
            <a:r>
              <a:rPr lang="es-CL" sz="2800" kern="10">
                <a:ln w="9525">
                  <a:solidFill>
                    <a:srgbClr val="000000"/>
                  </a:solidFill>
                  <a:round/>
                  <a:headEnd/>
                  <a:tailEnd/>
                </a:ln>
                <a:solidFill>
                  <a:schemeClr val="bg1"/>
                </a:solidFill>
                <a:latin typeface="Arial Black"/>
              </a:rPr>
              <a:t>MONISTAS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4"/>
          <p:cNvSpPr txBox="1">
            <a:spLocks noChangeArrowheads="1"/>
          </p:cNvSpPr>
          <p:nvPr/>
        </p:nvSpPr>
        <p:spPr bwMode="auto">
          <a:xfrm>
            <a:off x="214282" y="571480"/>
            <a:ext cx="4357718" cy="2954655"/>
          </a:xfrm>
          <a:prstGeom prst="rect">
            <a:avLst/>
          </a:prstGeom>
          <a:noFill/>
          <a:ln w="9525">
            <a:noFill/>
            <a:miter lim="800000"/>
            <a:headEnd/>
            <a:tailEnd/>
          </a:ln>
        </p:spPr>
        <p:txBody>
          <a:bodyPr wrap="square">
            <a:spAutoFit/>
          </a:bodyPr>
          <a:lstStyle/>
          <a:p>
            <a:pPr lvl="5" algn="just"/>
            <a:r>
              <a:rPr lang="es-ES" sz="1400" dirty="0">
                <a:solidFill>
                  <a:schemeClr val="bg2"/>
                </a:solidFill>
                <a:latin typeface="Calibri" pitchFamily="34" charset="0"/>
              </a:rPr>
              <a:t>C</a:t>
            </a:r>
            <a:r>
              <a:rPr lang="es-ES" sz="1400" dirty="0" smtClean="0">
                <a:solidFill>
                  <a:schemeClr val="bg2"/>
                </a:solidFill>
                <a:latin typeface="Calibri" pitchFamily="34" charset="0"/>
              </a:rPr>
              <a:t>onsiderado </a:t>
            </a:r>
            <a:r>
              <a:rPr lang="es-ES" sz="1400" dirty="0">
                <a:solidFill>
                  <a:schemeClr val="bg2"/>
                </a:solidFill>
                <a:latin typeface="Calibri" pitchFamily="34" charset="0"/>
              </a:rPr>
              <a:t>el fundador de la </a:t>
            </a:r>
            <a:r>
              <a:rPr lang="es-ES" sz="1400" dirty="0" smtClean="0">
                <a:solidFill>
                  <a:schemeClr val="bg2"/>
                </a:solidFill>
                <a:latin typeface="Calibri" pitchFamily="34" charset="0"/>
              </a:rPr>
              <a:t>filosofía Tales  </a:t>
            </a:r>
            <a:r>
              <a:rPr lang="es-ES" sz="1400" dirty="0">
                <a:solidFill>
                  <a:schemeClr val="bg2"/>
                </a:solidFill>
                <a:latin typeface="Calibri" pitchFamily="34" charset="0"/>
              </a:rPr>
              <a:t>griega. Ya en la antigüedad fue incluido como uno de los siete sabios de Grecia, habiendo </a:t>
            </a:r>
            <a:r>
              <a:rPr lang="es-ES" sz="1400" dirty="0" smtClean="0">
                <a:solidFill>
                  <a:schemeClr val="bg2"/>
                </a:solidFill>
                <a:latin typeface="Calibri" pitchFamily="34" charset="0"/>
              </a:rPr>
              <a:t>sido reconocido </a:t>
            </a:r>
            <a:r>
              <a:rPr lang="es-ES" sz="1400" dirty="0">
                <a:solidFill>
                  <a:schemeClr val="bg2"/>
                </a:solidFill>
                <a:latin typeface="Calibri" pitchFamily="34" charset="0"/>
              </a:rPr>
              <a:t>como matemático </a:t>
            </a:r>
            <a:r>
              <a:rPr lang="es-ES" sz="1400" dirty="0" smtClean="0">
                <a:solidFill>
                  <a:schemeClr val="bg2"/>
                </a:solidFill>
                <a:latin typeface="Calibri" pitchFamily="34" charset="0"/>
              </a:rPr>
              <a:t>y astrónomo</a:t>
            </a:r>
            <a:r>
              <a:rPr lang="es-ES" sz="1400" dirty="0">
                <a:solidFill>
                  <a:schemeClr val="bg2"/>
                </a:solidFill>
                <a:latin typeface="Calibri" pitchFamily="34" charset="0"/>
              </a:rPr>
              <a:t>. </a:t>
            </a:r>
          </a:p>
          <a:p>
            <a:pPr algn="just"/>
            <a:r>
              <a:rPr lang="es-ES" sz="1400" dirty="0">
                <a:solidFill>
                  <a:schemeClr val="bg2"/>
                </a:solidFill>
                <a:latin typeface="Calibri" pitchFamily="34" charset="0"/>
              </a:rPr>
              <a:t>Sentó el concepto de que los principios de las cosas son aquellos que proceden de la materia de la naturaleza. Sus afirmaciones principales fueron que </a:t>
            </a:r>
            <a:r>
              <a:rPr lang="es-ES" sz="1400" b="1" dirty="0">
                <a:solidFill>
                  <a:schemeClr val="bg2"/>
                </a:solidFill>
                <a:latin typeface="Calibri" pitchFamily="34" charset="0"/>
              </a:rPr>
              <a:t>“Todo es agua” </a:t>
            </a:r>
            <a:r>
              <a:rPr lang="es-ES" sz="1400" dirty="0">
                <a:solidFill>
                  <a:schemeClr val="bg2"/>
                </a:solidFill>
                <a:latin typeface="Calibri" pitchFamily="34" charset="0"/>
              </a:rPr>
              <a:t>y que </a:t>
            </a:r>
            <a:r>
              <a:rPr lang="es-ES" b="1" dirty="0">
                <a:solidFill>
                  <a:schemeClr val="bg2"/>
                </a:solidFill>
                <a:latin typeface="Calibri" pitchFamily="34" charset="0"/>
              </a:rPr>
              <a:t>“Todo está lleno de dioses”</a:t>
            </a:r>
            <a:r>
              <a:rPr lang="es-ES" dirty="0">
                <a:solidFill>
                  <a:schemeClr val="bg2"/>
                </a:solidFill>
                <a:latin typeface="Calibri" pitchFamily="34" charset="0"/>
              </a:rPr>
              <a:t> (</a:t>
            </a:r>
            <a:r>
              <a:rPr lang="es-ES" i="1" dirty="0" err="1">
                <a:solidFill>
                  <a:schemeClr val="bg2"/>
                </a:solidFill>
                <a:latin typeface="Calibri" pitchFamily="34" charset="0"/>
              </a:rPr>
              <a:t>daimones</a:t>
            </a:r>
            <a:r>
              <a:rPr lang="es-ES" dirty="0">
                <a:solidFill>
                  <a:schemeClr val="bg2"/>
                </a:solidFill>
                <a:latin typeface="Calibri" pitchFamily="34" charset="0"/>
              </a:rPr>
              <a:t>).</a:t>
            </a:r>
          </a:p>
        </p:txBody>
      </p:sp>
      <p:sp>
        <p:nvSpPr>
          <p:cNvPr id="9219" name="Text Box 5"/>
          <p:cNvSpPr txBox="1">
            <a:spLocks noChangeArrowheads="1"/>
          </p:cNvSpPr>
          <p:nvPr/>
        </p:nvSpPr>
        <p:spPr bwMode="auto">
          <a:xfrm>
            <a:off x="428625" y="214313"/>
            <a:ext cx="2952750" cy="466725"/>
          </a:xfrm>
          <a:prstGeom prst="rect">
            <a:avLst/>
          </a:prstGeom>
          <a:solidFill>
            <a:srgbClr val="FFC000"/>
          </a:solidFill>
          <a:ln w="9525">
            <a:noFill/>
            <a:miter lim="800000"/>
            <a:headEnd/>
            <a:tailEnd/>
          </a:ln>
        </p:spPr>
        <p:txBody>
          <a:bodyPr>
            <a:spAutoFit/>
          </a:bodyPr>
          <a:lstStyle/>
          <a:p>
            <a:pPr>
              <a:spcBef>
                <a:spcPct val="50000"/>
              </a:spcBef>
            </a:pPr>
            <a:r>
              <a:rPr lang="es-ES" sz="2400">
                <a:latin typeface="Calibri" pitchFamily="34" charset="0"/>
              </a:rPr>
              <a:t>TALES DE MILETO</a:t>
            </a:r>
          </a:p>
        </p:txBody>
      </p:sp>
      <p:sp>
        <p:nvSpPr>
          <p:cNvPr id="9220" name="7 CuadroTexto"/>
          <p:cNvSpPr txBox="1">
            <a:spLocks noChangeArrowheads="1"/>
          </p:cNvSpPr>
          <p:nvPr/>
        </p:nvSpPr>
        <p:spPr bwMode="auto">
          <a:xfrm>
            <a:off x="3429000" y="214313"/>
            <a:ext cx="2000250" cy="369887"/>
          </a:xfrm>
          <a:prstGeom prst="rect">
            <a:avLst/>
          </a:prstGeom>
          <a:noFill/>
          <a:ln w="9525">
            <a:noFill/>
            <a:miter lim="800000"/>
            <a:headEnd/>
            <a:tailEnd/>
          </a:ln>
        </p:spPr>
        <p:txBody>
          <a:bodyPr>
            <a:spAutoFit/>
          </a:bodyPr>
          <a:lstStyle/>
          <a:p>
            <a:r>
              <a:rPr lang="es-ES" b="1">
                <a:solidFill>
                  <a:srgbClr val="C00000"/>
                </a:solidFill>
                <a:latin typeface="Calibri" pitchFamily="34" charset="0"/>
              </a:rPr>
              <a:t>636-546 A.C</a:t>
            </a:r>
          </a:p>
        </p:txBody>
      </p:sp>
      <p:pic>
        <p:nvPicPr>
          <p:cNvPr id="9221" name="Picture 8" descr="http://www.pucsp.br/pos/cesima/schenberg/cientistas/tales2.jpg"/>
          <p:cNvPicPr>
            <a:picLocks noChangeAspect="1" noChangeArrowheads="1"/>
          </p:cNvPicPr>
          <p:nvPr/>
        </p:nvPicPr>
        <p:blipFill>
          <a:blip r:embed="rId2" cstate="print"/>
          <a:srcRect/>
          <a:stretch>
            <a:fillRect/>
          </a:stretch>
        </p:blipFill>
        <p:spPr bwMode="auto">
          <a:xfrm>
            <a:off x="4929188" y="571500"/>
            <a:ext cx="4067175" cy="3333750"/>
          </a:xfrm>
          <a:prstGeom prst="rect">
            <a:avLst/>
          </a:prstGeom>
          <a:noFill/>
          <a:ln w="9525">
            <a:noFill/>
            <a:miter lim="800000"/>
            <a:headEnd/>
            <a:tailEnd/>
          </a:ln>
        </p:spPr>
      </p:pic>
      <p:sp>
        <p:nvSpPr>
          <p:cNvPr id="9222" name="9 Rectángulo"/>
          <p:cNvSpPr>
            <a:spLocks noChangeArrowheads="1"/>
          </p:cNvSpPr>
          <p:nvPr/>
        </p:nvSpPr>
        <p:spPr bwMode="auto">
          <a:xfrm>
            <a:off x="214282" y="4071942"/>
            <a:ext cx="8643938" cy="2123658"/>
          </a:xfrm>
          <a:prstGeom prst="rect">
            <a:avLst/>
          </a:prstGeom>
          <a:noFill/>
          <a:ln w="9525">
            <a:noFill/>
            <a:miter lim="800000"/>
            <a:headEnd/>
            <a:tailEnd/>
          </a:ln>
        </p:spPr>
        <p:txBody>
          <a:bodyPr wrap="square">
            <a:spAutoFit/>
          </a:bodyPr>
          <a:lstStyle/>
          <a:p>
            <a:pPr algn="just"/>
            <a:r>
              <a:rPr lang="es-ES" dirty="0" smtClean="0">
                <a:latin typeface="Calibri" pitchFamily="34" charset="0"/>
              </a:rPr>
              <a:t> </a:t>
            </a:r>
            <a:r>
              <a:rPr lang="es-ES" sz="1600" dirty="0">
                <a:solidFill>
                  <a:schemeClr val="bg2"/>
                </a:solidFill>
                <a:latin typeface="Calibri" pitchFamily="34" charset="0"/>
              </a:rPr>
              <a:t>Sostenía Tales que el </a:t>
            </a:r>
            <a:r>
              <a:rPr lang="es-ES" sz="1600" b="1" u="sng" dirty="0" err="1">
                <a:solidFill>
                  <a:schemeClr val="bg2"/>
                </a:solidFill>
                <a:latin typeface="Calibri" pitchFamily="34" charset="0"/>
              </a:rPr>
              <a:t>arjé</a:t>
            </a:r>
            <a:r>
              <a:rPr lang="es-ES" sz="1600" b="1" u="sng" dirty="0">
                <a:solidFill>
                  <a:schemeClr val="bg2"/>
                </a:solidFill>
                <a:latin typeface="Calibri" pitchFamily="34" charset="0"/>
              </a:rPr>
              <a:t> era el agua</a:t>
            </a:r>
            <a:r>
              <a:rPr lang="es-ES" sz="1600" dirty="0">
                <a:solidFill>
                  <a:schemeClr val="bg2"/>
                </a:solidFill>
                <a:latin typeface="Calibri" pitchFamily="34" charset="0"/>
              </a:rPr>
              <a:t>. En su concepto, la Tierra era un disco que flotaba sobre el agua del océano; el agua era el origen de la vida, y de tal manera todas las cosas de alguna forma estaban vinculadas con el agua, a lo húmedo. </a:t>
            </a:r>
          </a:p>
          <a:p>
            <a:pPr algn="just"/>
            <a:endParaRPr lang="es-ES" sz="1600" dirty="0">
              <a:solidFill>
                <a:schemeClr val="bg2"/>
              </a:solidFill>
              <a:latin typeface="Calibri" pitchFamily="34" charset="0"/>
            </a:endParaRPr>
          </a:p>
          <a:p>
            <a:pPr algn="just">
              <a:buFontTx/>
              <a:buBlip>
                <a:blip r:embed="rId3"/>
              </a:buBlip>
            </a:pPr>
            <a:r>
              <a:rPr lang="es-ES" sz="1600" dirty="0">
                <a:solidFill>
                  <a:schemeClr val="bg2"/>
                </a:solidFill>
                <a:latin typeface="Calibri" pitchFamily="34" charset="0"/>
              </a:rPr>
              <a:t> No se refiere al agua como algo sobrenatural, del modo en que lo hace </a:t>
            </a:r>
            <a:r>
              <a:rPr lang="es-ES" sz="1600" dirty="0" err="1">
                <a:solidFill>
                  <a:schemeClr val="bg2"/>
                </a:solidFill>
                <a:latin typeface="Calibri" pitchFamily="34" charset="0"/>
              </a:rPr>
              <a:t>Hesíodo</a:t>
            </a:r>
            <a:r>
              <a:rPr lang="es-ES" sz="1600" dirty="0">
                <a:solidFill>
                  <a:schemeClr val="bg2"/>
                </a:solidFill>
                <a:latin typeface="Calibri" pitchFamily="34" charset="0"/>
              </a:rPr>
              <a:t> al referirse al océano como una divinidad; sino que lo hace aludiendo al agua como un elemento físico, tal como aparece en la naturaleza, de tal manera que su construcción es absolutamente intelectual y conceptual</a:t>
            </a:r>
            <a:r>
              <a:rPr lang="es-ES" dirty="0">
                <a:solidFill>
                  <a:schemeClr val="bg2"/>
                </a:solidFill>
                <a:latin typeface="Calibri" pitchFamily="34" charset="0"/>
              </a:rPr>
              <a:t>.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4"/>
          <p:cNvSpPr txBox="1">
            <a:spLocks noChangeArrowheads="1"/>
          </p:cNvSpPr>
          <p:nvPr/>
        </p:nvSpPr>
        <p:spPr bwMode="auto">
          <a:xfrm>
            <a:off x="2643188" y="742950"/>
            <a:ext cx="6186487" cy="6186488"/>
          </a:xfrm>
          <a:prstGeom prst="rect">
            <a:avLst/>
          </a:prstGeom>
          <a:noFill/>
          <a:ln w="9525">
            <a:noFill/>
            <a:miter lim="800000"/>
            <a:headEnd/>
            <a:tailEnd/>
          </a:ln>
        </p:spPr>
        <p:txBody>
          <a:bodyPr>
            <a:spAutoFit/>
          </a:bodyPr>
          <a:lstStyle/>
          <a:p>
            <a:pPr algn="just">
              <a:buFontTx/>
              <a:buBlip>
                <a:blip r:embed="rId2"/>
              </a:buBlip>
            </a:pPr>
            <a:r>
              <a:rPr lang="es-ES" dirty="0">
                <a:latin typeface="Calibri" pitchFamily="34" charset="0"/>
              </a:rPr>
              <a:t>  </a:t>
            </a:r>
            <a:r>
              <a:rPr lang="es-ES" dirty="0" err="1">
                <a:solidFill>
                  <a:schemeClr val="bg2"/>
                </a:solidFill>
                <a:latin typeface="Calibri" pitchFamily="34" charset="0"/>
              </a:rPr>
              <a:t>Anaximandro</a:t>
            </a:r>
            <a:r>
              <a:rPr lang="es-ES" dirty="0">
                <a:solidFill>
                  <a:schemeClr val="bg2"/>
                </a:solidFill>
                <a:latin typeface="Calibri" pitchFamily="34" charset="0"/>
              </a:rPr>
              <a:t> de </a:t>
            </a:r>
            <a:r>
              <a:rPr lang="es-ES" dirty="0" err="1">
                <a:solidFill>
                  <a:schemeClr val="bg2"/>
                </a:solidFill>
                <a:latin typeface="Calibri" pitchFamily="34" charset="0"/>
              </a:rPr>
              <a:t>Mileto</a:t>
            </a:r>
            <a:r>
              <a:rPr lang="es-ES" dirty="0">
                <a:solidFill>
                  <a:schemeClr val="bg2"/>
                </a:solidFill>
                <a:latin typeface="Calibri" pitchFamily="34" charset="0"/>
              </a:rPr>
              <a:t> fue discípulo de Tales. Se apartó de la concepción de su maestro, considerando que el </a:t>
            </a:r>
            <a:r>
              <a:rPr lang="es-ES" dirty="0" err="1">
                <a:solidFill>
                  <a:schemeClr val="bg2"/>
                </a:solidFill>
                <a:latin typeface="Calibri" pitchFamily="34" charset="0"/>
              </a:rPr>
              <a:t>arjé</a:t>
            </a:r>
            <a:r>
              <a:rPr lang="es-ES" dirty="0">
                <a:solidFill>
                  <a:schemeClr val="bg2"/>
                </a:solidFill>
                <a:latin typeface="Calibri" pitchFamily="34" charset="0"/>
              </a:rPr>
              <a:t> era el principio común a todas las cosas en su diversidad; de manera que nunca podría ser algo concreto como el agua.</a:t>
            </a:r>
          </a:p>
          <a:p>
            <a:pPr algn="just"/>
            <a:endParaRPr lang="es-ES" dirty="0">
              <a:solidFill>
                <a:schemeClr val="bg2"/>
              </a:solidFill>
              <a:latin typeface="Calibri" pitchFamily="34" charset="0"/>
            </a:endParaRPr>
          </a:p>
          <a:p>
            <a:pPr algn="just">
              <a:buFontTx/>
              <a:buBlip>
                <a:blip r:embed="rId2"/>
              </a:buBlip>
            </a:pPr>
            <a:r>
              <a:rPr lang="es-ES" dirty="0">
                <a:solidFill>
                  <a:schemeClr val="bg2"/>
                </a:solidFill>
                <a:latin typeface="Calibri" pitchFamily="34" charset="0"/>
              </a:rPr>
              <a:t>  Para </a:t>
            </a:r>
            <a:r>
              <a:rPr lang="es-ES" dirty="0" err="1">
                <a:solidFill>
                  <a:schemeClr val="bg2"/>
                </a:solidFill>
                <a:latin typeface="Calibri" pitchFamily="34" charset="0"/>
              </a:rPr>
              <a:t>Anaximandro</a:t>
            </a:r>
            <a:r>
              <a:rPr lang="es-ES" dirty="0">
                <a:solidFill>
                  <a:schemeClr val="bg2"/>
                </a:solidFill>
                <a:latin typeface="Calibri" pitchFamily="34" charset="0"/>
              </a:rPr>
              <a:t>, el principio de todo es lo indeterminado, lo indefinido, lo ilimitado lo infinito; para lo cual empleaba el término </a:t>
            </a:r>
            <a:r>
              <a:rPr lang="es-ES" b="1" u="sng" dirty="0" err="1">
                <a:solidFill>
                  <a:schemeClr val="bg2"/>
                </a:solidFill>
                <a:latin typeface="Calibri" pitchFamily="34" charset="0"/>
              </a:rPr>
              <a:t>apeiron</a:t>
            </a:r>
            <a:r>
              <a:rPr lang="es-ES" dirty="0">
                <a:solidFill>
                  <a:schemeClr val="bg2"/>
                </a:solidFill>
                <a:latin typeface="Calibri" pitchFamily="34" charset="0"/>
              </a:rPr>
              <a:t>.</a:t>
            </a:r>
          </a:p>
          <a:p>
            <a:pPr algn="just"/>
            <a:endParaRPr lang="es-ES" dirty="0">
              <a:solidFill>
                <a:schemeClr val="bg2"/>
              </a:solidFill>
              <a:latin typeface="Calibri" pitchFamily="34" charset="0"/>
            </a:endParaRPr>
          </a:p>
          <a:p>
            <a:pPr algn="just">
              <a:buFontTx/>
              <a:buBlip>
                <a:blip r:embed="rId2"/>
              </a:buBlip>
            </a:pPr>
            <a:r>
              <a:rPr lang="es-ES" dirty="0">
                <a:solidFill>
                  <a:schemeClr val="bg2"/>
                </a:solidFill>
                <a:latin typeface="Calibri" pitchFamily="34" charset="0"/>
              </a:rPr>
              <a:t> En principio era el </a:t>
            </a:r>
            <a:r>
              <a:rPr lang="es-ES" dirty="0" err="1" smtClean="0">
                <a:solidFill>
                  <a:schemeClr val="bg2"/>
                </a:solidFill>
                <a:latin typeface="Calibri" pitchFamily="34" charset="0"/>
              </a:rPr>
              <a:t>apeiron</a:t>
            </a:r>
            <a:r>
              <a:rPr lang="es-ES" dirty="0" smtClean="0">
                <a:solidFill>
                  <a:schemeClr val="bg2"/>
                </a:solidFill>
                <a:latin typeface="Calibri" pitchFamily="34" charset="0"/>
              </a:rPr>
              <a:t>,, </a:t>
            </a:r>
            <a:r>
              <a:rPr lang="es-ES" dirty="0">
                <a:solidFill>
                  <a:schemeClr val="bg2"/>
                </a:solidFill>
                <a:latin typeface="Calibri" pitchFamily="34" charset="0"/>
              </a:rPr>
              <a:t>de el se separan el calor y el frío:</a:t>
            </a:r>
          </a:p>
          <a:p>
            <a:pPr algn="just">
              <a:buFontTx/>
              <a:buBlip>
                <a:blip r:embed="rId2"/>
              </a:buBlip>
            </a:pPr>
            <a:endParaRPr lang="es-ES" dirty="0">
              <a:solidFill>
                <a:schemeClr val="bg2"/>
              </a:solidFill>
              <a:latin typeface="Calibri" pitchFamily="34" charset="0"/>
            </a:endParaRPr>
          </a:p>
          <a:p>
            <a:pPr algn="just">
              <a:buFontTx/>
              <a:buBlip>
                <a:blip r:embed="rId2"/>
              </a:buBlip>
            </a:pPr>
            <a:endParaRPr lang="es-ES" dirty="0">
              <a:solidFill>
                <a:schemeClr val="bg2"/>
              </a:solidFill>
              <a:latin typeface="Calibri" pitchFamily="34" charset="0"/>
            </a:endParaRPr>
          </a:p>
          <a:p>
            <a:pPr algn="just">
              <a:buFontTx/>
              <a:buBlip>
                <a:blip r:embed="rId2"/>
              </a:buBlip>
            </a:pPr>
            <a:endParaRPr lang="es-ES" dirty="0">
              <a:solidFill>
                <a:schemeClr val="bg2"/>
              </a:solidFill>
              <a:latin typeface="Calibri" pitchFamily="34" charset="0"/>
            </a:endParaRPr>
          </a:p>
          <a:p>
            <a:pPr algn="just">
              <a:buFontTx/>
              <a:buBlip>
                <a:blip r:embed="rId2"/>
              </a:buBlip>
            </a:pPr>
            <a:endParaRPr lang="es-ES" dirty="0">
              <a:solidFill>
                <a:schemeClr val="bg2"/>
              </a:solidFill>
              <a:latin typeface="Calibri" pitchFamily="34" charset="0"/>
            </a:endParaRPr>
          </a:p>
          <a:p>
            <a:pPr algn="just">
              <a:buFontTx/>
              <a:buBlip>
                <a:blip r:embed="rId2"/>
              </a:buBlip>
            </a:pPr>
            <a:endParaRPr lang="es-ES" dirty="0">
              <a:solidFill>
                <a:schemeClr val="bg2"/>
              </a:solidFill>
              <a:latin typeface="Calibri" pitchFamily="34" charset="0"/>
            </a:endParaRPr>
          </a:p>
          <a:p>
            <a:pPr algn="just">
              <a:buFontTx/>
              <a:buBlip>
                <a:blip r:embed="rId2"/>
              </a:buBlip>
            </a:pPr>
            <a:endParaRPr lang="es-ES" dirty="0">
              <a:solidFill>
                <a:schemeClr val="bg2"/>
              </a:solidFill>
              <a:latin typeface="Calibri" pitchFamily="34" charset="0"/>
            </a:endParaRPr>
          </a:p>
          <a:p>
            <a:pPr algn="just">
              <a:buFontTx/>
              <a:buBlip>
                <a:blip r:embed="rId2"/>
              </a:buBlip>
            </a:pPr>
            <a:endParaRPr lang="es-ES" dirty="0">
              <a:solidFill>
                <a:schemeClr val="bg2"/>
              </a:solidFill>
              <a:latin typeface="Calibri" pitchFamily="34" charset="0"/>
            </a:endParaRPr>
          </a:p>
          <a:p>
            <a:pPr algn="just">
              <a:buFontTx/>
              <a:buBlip>
                <a:blip r:embed="rId2"/>
              </a:buBlip>
            </a:pPr>
            <a:r>
              <a:rPr lang="es-ES" dirty="0">
                <a:solidFill>
                  <a:schemeClr val="bg2"/>
                </a:solidFill>
                <a:latin typeface="Calibri" pitchFamily="34" charset="0"/>
              </a:rPr>
              <a:t> La Tierra es cilíndrica y achatada  es el centro del universo. Se mantiene fija en su lugar ya que no tiene motivo para moverse en ninguna dirección.</a:t>
            </a:r>
          </a:p>
          <a:p>
            <a:pPr algn="just">
              <a:buFontTx/>
              <a:buBlip>
                <a:blip r:embed="rId2"/>
              </a:buBlip>
            </a:pPr>
            <a:endParaRPr lang="es-ES" dirty="0">
              <a:solidFill>
                <a:schemeClr val="bg2"/>
              </a:solidFill>
              <a:latin typeface="Calibri" pitchFamily="34" charset="0"/>
            </a:endParaRPr>
          </a:p>
          <a:p>
            <a:pPr algn="just"/>
            <a:endParaRPr lang="es-ES" dirty="0">
              <a:solidFill>
                <a:schemeClr val="bg2"/>
              </a:solidFill>
              <a:latin typeface="Calibri" pitchFamily="34" charset="0"/>
            </a:endParaRPr>
          </a:p>
        </p:txBody>
      </p:sp>
      <p:sp>
        <p:nvSpPr>
          <p:cNvPr id="10243" name="Text Box 6"/>
          <p:cNvSpPr txBox="1">
            <a:spLocks noChangeArrowheads="1"/>
          </p:cNvSpPr>
          <p:nvPr/>
        </p:nvSpPr>
        <p:spPr bwMode="auto">
          <a:xfrm>
            <a:off x="214313" y="214313"/>
            <a:ext cx="2571750" cy="466725"/>
          </a:xfrm>
          <a:prstGeom prst="rect">
            <a:avLst/>
          </a:prstGeom>
          <a:solidFill>
            <a:srgbClr val="FFC000"/>
          </a:solidFill>
          <a:ln w="9525">
            <a:noFill/>
            <a:miter lim="800000"/>
            <a:headEnd/>
            <a:tailEnd/>
          </a:ln>
        </p:spPr>
        <p:txBody>
          <a:bodyPr>
            <a:spAutoFit/>
          </a:bodyPr>
          <a:lstStyle/>
          <a:p>
            <a:pPr>
              <a:spcBef>
                <a:spcPct val="50000"/>
              </a:spcBef>
            </a:pPr>
            <a:r>
              <a:rPr lang="es-ES" sz="2400">
                <a:latin typeface="Calibri" pitchFamily="34" charset="0"/>
              </a:rPr>
              <a:t>ANAXIMANDRO</a:t>
            </a:r>
          </a:p>
        </p:txBody>
      </p:sp>
      <p:sp>
        <p:nvSpPr>
          <p:cNvPr id="10244" name="11 Rectángulo"/>
          <p:cNvSpPr>
            <a:spLocks noChangeArrowheads="1"/>
          </p:cNvSpPr>
          <p:nvPr/>
        </p:nvSpPr>
        <p:spPr bwMode="auto">
          <a:xfrm>
            <a:off x="285750" y="5000625"/>
            <a:ext cx="1728788" cy="369888"/>
          </a:xfrm>
          <a:prstGeom prst="rect">
            <a:avLst/>
          </a:prstGeom>
          <a:noFill/>
          <a:ln w="9525">
            <a:noFill/>
            <a:miter lim="800000"/>
            <a:headEnd/>
            <a:tailEnd/>
          </a:ln>
        </p:spPr>
        <p:txBody>
          <a:bodyPr wrap="none">
            <a:spAutoFit/>
          </a:bodyPr>
          <a:lstStyle/>
          <a:p>
            <a:r>
              <a:rPr lang="es-ES" b="1">
                <a:solidFill>
                  <a:srgbClr val="C00000"/>
                </a:solidFill>
                <a:latin typeface="Calibri" pitchFamily="34" charset="0"/>
              </a:rPr>
              <a:t>611 - 547 A.C. </a:t>
            </a:r>
          </a:p>
        </p:txBody>
      </p:sp>
      <p:pic>
        <p:nvPicPr>
          <p:cNvPr id="10245" name="Picture 16" descr="http://www.doymafarma.com/ficheros/images/4/4v27n02/grande/4v27n02-13116054fig11.jpg"/>
          <p:cNvPicPr>
            <a:picLocks noChangeAspect="1" noChangeArrowheads="1"/>
          </p:cNvPicPr>
          <p:nvPr/>
        </p:nvPicPr>
        <p:blipFill>
          <a:blip r:embed="rId3" cstate="print"/>
          <a:srcRect/>
          <a:stretch>
            <a:fillRect/>
          </a:stretch>
        </p:blipFill>
        <p:spPr bwMode="auto">
          <a:xfrm>
            <a:off x="142875" y="1714500"/>
            <a:ext cx="2071688" cy="3000375"/>
          </a:xfrm>
          <a:prstGeom prst="rect">
            <a:avLst/>
          </a:prstGeom>
          <a:noFill/>
          <a:ln w="9525">
            <a:noFill/>
            <a:miter lim="800000"/>
            <a:headEnd/>
            <a:tailEnd/>
          </a:ln>
        </p:spPr>
      </p:pic>
      <p:sp>
        <p:nvSpPr>
          <p:cNvPr id="10246" name="12 CuadroTexto"/>
          <p:cNvSpPr txBox="1">
            <a:spLocks noChangeArrowheads="1"/>
          </p:cNvSpPr>
          <p:nvPr/>
        </p:nvSpPr>
        <p:spPr bwMode="auto">
          <a:xfrm>
            <a:off x="2786063" y="4286250"/>
            <a:ext cx="1357312" cy="369888"/>
          </a:xfrm>
          <a:prstGeom prst="rect">
            <a:avLst/>
          </a:prstGeom>
          <a:noFill/>
          <a:ln w="9525">
            <a:noFill/>
            <a:miter lim="800000"/>
            <a:headEnd/>
            <a:tailEnd/>
          </a:ln>
        </p:spPr>
        <p:txBody>
          <a:bodyPr>
            <a:spAutoFit/>
          </a:bodyPr>
          <a:lstStyle/>
          <a:p>
            <a:r>
              <a:rPr lang="es-ES">
                <a:solidFill>
                  <a:srgbClr val="C00000"/>
                </a:solidFill>
                <a:latin typeface="Calibri" pitchFamily="34" charset="0"/>
              </a:rPr>
              <a:t>Apeiron</a:t>
            </a:r>
          </a:p>
        </p:txBody>
      </p:sp>
      <p:grpSp>
        <p:nvGrpSpPr>
          <p:cNvPr id="10247" name="21 Grupo"/>
          <p:cNvGrpSpPr>
            <a:grpSpLocks/>
          </p:cNvGrpSpPr>
          <p:nvPr/>
        </p:nvGrpSpPr>
        <p:grpSpPr bwMode="auto">
          <a:xfrm>
            <a:off x="3857625" y="4022725"/>
            <a:ext cx="4857750" cy="1477963"/>
            <a:chOff x="3857620" y="3809060"/>
            <a:chExt cx="4857784" cy="1477328"/>
          </a:xfrm>
        </p:grpSpPr>
        <p:sp>
          <p:nvSpPr>
            <p:cNvPr id="10249" name="13 CuadroTexto"/>
            <p:cNvSpPr txBox="1">
              <a:spLocks noChangeArrowheads="1"/>
            </p:cNvSpPr>
            <p:nvPr/>
          </p:nvSpPr>
          <p:spPr bwMode="auto">
            <a:xfrm>
              <a:off x="4429124" y="3809060"/>
              <a:ext cx="4286280" cy="1477328"/>
            </a:xfrm>
            <a:prstGeom prst="rect">
              <a:avLst/>
            </a:prstGeom>
            <a:noFill/>
            <a:ln w="9525">
              <a:noFill/>
              <a:miter lim="800000"/>
              <a:headEnd/>
              <a:tailEnd/>
            </a:ln>
          </p:spPr>
          <p:txBody>
            <a:bodyPr>
              <a:spAutoFit/>
            </a:bodyPr>
            <a:lstStyle/>
            <a:p>
              <a:r>
                <a:rPr lang="es-ES" b="1" dirty="0">
                  <a:solidFill>
                    <a:schemeClr val="bg2"/>
                  </a:solidFill>
                  <a:latin typeface="Calibri" pitchFamily="34" charset="0"/>
                </a:rPr>
                <a:t>El calor </a:t>
              </a:r>
              <a:r>
                <a:rPr lang="es-ES" dirty="0">
                  <a:solidFill>
                    <a:schemeClr val="bg2"/>
                  </a:solidFill>
                  <a:latin typeface="Calibri" pitchFamily="34" charset="0"/>
                </a:rPr>
                <a:t>se va a la superficie y da lugar a lo seco, al verano.</a:t>
              </a:r>
            </a:p>
            <a:p>
              <a:endParaRPr lang="es-ES" dirty="0">
                <a:solidFill>
                  <a:schemeClr val="bg2"/>
                </a:solidFill>
                <a:latin typeface="Calibri" pitchFamily="34" charset="0"/>
              </a:endParaRPr>
            </a:p>
            <a:p>
              <a:pPr algn="just"/>
              <a:r>
                <a:rPr lang="es-ES" b="1" dirty="0">
                  <a:solidFill>
                    <a:schemeClr val="bg2"/>
                  </a:solidFill>
                  <a:latin typeface="Calibri" pitchFamily="34" charset="0"/>
                </a:rPr>
                <a:t>El frío </a:t>
              </a:r>
              <a:r>
                <a:rPr lang="es-ES" dirty="0">
                  <a:solidFill>
                    <a:schemeClr val="bg2"/>
                  </a:solidFill>
                  <a:latin typeface="Calibri" pitchFamily="34" charset="0"/>
                </a:rPr>
                <a:t>se va al centro y da lugar a lo húmedo, al invierno.</a:t>
              </a:r>
            </a:p>
          </p:txBody>
        </p:sp>
        <p:cxnSp>
          <p:nvCxnSpPr>
            <p:cNvPr id="16" name="15 Conector recto de flecha"/>
            <p:cNvCxnSpPr/>
            <p:nvPr/>
          </p:nvCxnSpPr>
          <p:spPr>
            <a:xfrm flipV="1">
              <a:off x="3857620" y="3929658"/>
              <a:ext cx="500067" cy="357035"/>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18 Conector recto de flecha"/>
            <p:cNvCxnSpPr/>
            <p:nvPr/>
          </p:nvCxnSpPr>
          <p:spPr>
            <a:xfrm>
              <a:off x="3857620" y="4286693"/>
              <a:ext cx="500067" cy="357034"/>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cxnSp>
        <p:nvCxnSpPr>
          <p:cNvPr id="24" name="23 Conector recto"/>
          <p:cNvCxnSpPr/>
          <p:nvPr/>
        </p:nvCxnSpPr>
        <p:spPr>
          <a:xfrm rot="5400000">
            <a:off x="-428625" y="3714751"/>
            <a:ext cx="5857875"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Escala de grises">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144</TotalTime>
  <Words>4165</Words>
  <Application>Microsoft Office PowerPoint</Application>
  <PresentationFormat>Presentación en pantalla (4:3)</PresentationFormat>
  <Paragraphs>349</Paragraphs>
  <Slides>28</Slides>
  <Notes>1</Notes>
  <HiddenSlides>0</HiddenSlides>
  <MMClips>0</MMClips>
  <ScaleCrop>false</ScaleCrop>
  <HeadingPairs>
    <vt:vector size="4" baseType="variant">
      <vt:variant>
        <vt:lpstr>Tema</vt:lpstr>
      </vt:variant>
      <vt:variant>
        <vt:i4>1</vt:i4>
      </vt:variant>
      <vt:variant>
        <vt:lpstr>Títulos de diapositiva</vt:lpstr>
      </vt:variant>
      <vt:variant>
        <vt:i4>28</vt:i4>
      </vt:variant>
    </vt:vector>
  </HeadingPairs>
  <TitlesOfParts>
    <vt:vector size="29" baseType="lpstr">
      <vt:lpstr>Tema de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asus</dc:creator>
  <cp:lastModifiedBy>Cristian</cp:lastModifiedBy>
  <cp:revision>19</cp:revision>
  <dcterms:created xsi:type="dcterms:W3CDTF">2009-09-22T08:47:18Z</dcterms:created>
  <dcterms:modified xsi:type="dcterms:W3CDTF">2010-04-26T13:27:51Z</dcterms:modified>
</cp:coreProperties>
</file>